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363" r:id="rId4"/>
    <p:sldId id="258" r:id="rId5"/>
    <p:sldId id="259" r:id="rId6"/>
    <p:sldId id="260" r:id="rId7"/>
    <p:sldId id="261" r:id="rId8"/>
    <p:sldId id="33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3"/>
    <p:restoredTop sz="94658"/>
  </p:normalViewPr>
  <p:slideViewPr>
    <p:cSldViewPr>
      <p:cViewPr varScale="1">
        <p:scale>
          <a:sx n="59" d="100"/>
          <a:sy n="59" d="100"/>
        </p:scale>
        <p:origin x="128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467544" y="908720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fr-FR" sz="24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>
              <a:defRPr lang="fr-FR" sz="20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>
              <a:defRPr lang="fr-FR" sz="18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>
              <a:defRPr lang="fr-FR" sz="18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>
              <a:defRPr lang="fr-FR" sz="1800" kern="1200" dirty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dirty="0"/>
              <a:t>Cliquez pour modifier les styles du texte du masque</a:t>
            </a:r>
          </a:p>
          <a:p>
            <a:pPr marL="742950" lvl="1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dirty="0"/>
              <a:t>Troisième niveau</a:t>
            </a:r>
          </a:p>
          <a:p>
            <a:pPr marL="1600200" lvl="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dirty="0"/>
              <a:t>Quatrième niveau</a:t>
            </a:r>
          </a:p>
          <a:p>
            <a:pPr marL="2057400" lvl="4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fr-FR" dirty="0"/>
              <a:t>Cinquième niveau</a:t>
            </a:r>
          </a:p>
        </p:txBody>
      </p:sp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>
          <a:xfrm>
            <a:off x="323528" y="144016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DD4B9091-09D1-4528-A221-528FC986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44" y="6592267"/>
            <a:ext cx="2133600" cy="26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06190B9-CE8F-401E-8E37-96596E255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6592267"/>
            <a:ext cx="2895600" cy="26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7C773F99-2C04-43D2-934C-2DDDF73CC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224" y="6592267"/>
            <a:ext cx="2133600" cy="26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4CE4C26B-65D1-4B1F-88A5-CD3CA228402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704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791" y="32131"/>
            <a:ext cx="8932417" cy="10013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2879" y="2462021"/>
            <a:ext cx="4302760" cy="2952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51850" y="6635466"/>
            <a:ext cx="229870" cy="180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rt2012.fr/explications/travaux/definition-cep-rt-2012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e-rt2012.fr/explications/generalites/a-qui-s-adresse-la-rt-2012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6240" y="1022603"/>
            <a:ext cx="7949565" cy="4782820"/>
            <a:chOff x="396240" y="1022603"/>
            <a:chExt cx="7949565" cy="4782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40" y="1022603"/>
              <a:ext cx="6754097" cy="47823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4680" y="2991611"/>
              <a:ext cx="1380744" cy="7330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7768" y="4951475"/>
              <a:ext cx="792479" cy="53644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1028" rIns="0" bIns="0" rtlCol="0">
            <a:spAutoFit/>
          </a:bodyPr>
          <a:lstStyle/>
          <a:p>
            <a:pPr marL="1245235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7375E"/>
                </a:solidFill>
              </a:rPr>
              <a:t>Le</a:t>
            </a:r>
            <a:r>
              <a:rPr sz="3000" spc="-5" dirty="0">
                <a:solidFill>
                  <a:srgbClr val="17375E"/>
                </a:solidFill>
              </a:rPr>
              <a:t> </a:t>
            </a:r>
            <a:r>
              <a:rPr sz="3000" dirty="0">
                <a:solidFill>
                  <a:srgbClr val="17375E"/>
                </a:solidFill>
              </a:rPr>
              <a:t>patrimoine,</a:t>
            </a:r>
            <a:r>
              <a:rPr sz="3000" spc="20" dirty="0">
                <a:solidFill>
                  <a:srgbClr val="17375E"/>
                </a:solidFill>
              </a:rPr>
              <a:t> </a:t>
            </a:r>
            <a:r>
              <a:rPr sz="3000" dirty="0">
                <a:solidFill>
                  <a:srgbClr val="17375E"/>
                </a:solidFill>
              </a:rPr>
              <a:t>un</a:t>
            </a:r>
            <a:r>
              <a:rPr sz="3000" spc="5" dirty="0">
                <a:solidFill>
                  <a:srgbClr val="17375E"/>
                </a:solidFill>
              </a:rPr>
              <a:t> </a:t>
            </a:r>
            <a:r>
              <a:rPr sz="3000" dirty="0">
                <a:solidFill>
                  <a:srgbClr val="17375E"/>
                </a:solidFill>
              </a:rPr>
              <a:t>atout</a:t>
            </a:r>
            <a:r>
              <a:rPr sz="3000" spc="-5" dirty="0">
                <a:solidFill>
                  <a:srgbClr val="17375E"/>
                </a:solidFill>
              </a:rPr>
              <a:t> </a:t>
            </a:r>
            <a:r>
              <a:rPr sz="3000" dirty="0">
                <a:solidFill>
                  <a:srgbClr val="17375E"/>
                </a:solidFill>
              </a:rPr>
              <a:t>pour</a:t>
            </a:r>
            <a:r>
              <a:rPr sz="3000" spc="5" dirty="0">
                <a:solidFill>
                  <a:srgbClr val="17375E"/>
                </a:solidFill>
              </a:rPr>
              <a:t> </a:t>
            </a:r>
            <a:r>
              <a:rPr sz="3000" dirty="0">
                <a:solidFill>
                  <a:srgbClr val="17375E"/>
                </a:solidFill>
              </a:rPr>
              <a:t>le </a:t>
            </a:r>
            <a:r>
              <a:rPr sz="3000" spc="-10" dirty="0">
                <a:solidFill>
                  <a:srgbClr val="17375E"/>
                </a:solidFill>
              </a:rPr>
              <a:t>climat</a:t>
            </a:r>
            <a:endParaRPr sz="3000"/>
          </a:p>
        </p:txBody>
      </p:sp>
      <p:sp>
        <p:nvSpPr>
          <p:cNvPr id="7" name="object 7"/>
          <p:cNvSpPr txBox="1"/>
          <p:nvPr/>
        </p:nvSpPr>
        <p:spPr>
          <a:xfrm>
            <a:off x="840130" y="5930290"/>
            <a:ext cx="761172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1600" b="1" dirty="0">
                <a:solidFill>
                  <a:srgbClr val="17375E"/>
                </a:solidFill>
                <a:latin typeface="Arial"/>
                <a:cs typeface="Arial"/>
              </a:rPr>
              <a:t>Atelier Technique National –</a:t>
            </a:r>
            <a:r>
              <a:rPr lang="fr-FR" sz="1600" b="1" spc="-50" dirty="0">
                <a:solidFill>
                  <a:srgbClr val="17375E"/>
                </a:solidFill>
                <a:latin typeface="Arial"/>
                <a:cs typeface="Arial"/>
              </a:rPr>
              <a:t> Assemblée Nationale</a:t>
            </a:r>
            <a:r>
              <a:rPr lang="fr-FR" sz="1600" b="1" spc="-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fr-FR" sz="1600" b="1" dirty="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lang="fr-FR" sz="1600" b="1" spc="-35" dirty="0">
                <a:solidFill>
                  <a:srgbClr val="17375E"/>
                </a:solidFill>
                <a:latin typeface="Arial"/>
                <a:cs typeface="Arial"/>
              </a:rPr>
              <a:t> 23 novembre</a:t>
            </a:r>
            <a:r>
              <a:rPr lang="fr-FR" sz="1600" b="1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fr-FR" sz="1600" b="1" spc="-20" dirty="0">
                <a:solidFill>
                  <a:srgbClr val="17375E"/>
                </a:solidFill>
                <a:latin typeface="Arial"/>
                <a:cs typeface="Arial"/>
              </a:rPr>
              <a:t>2023</a:t>
            </a: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lang="fr-FR" sz="1200" spc="-10" dirty="0">
                <a:solidFill>
                  <a:srgbClr val="17375E"/>
                </a:solidFill>
                <a:latin typeface="Arial"/>
                <a:cs typeface="Arial"/>
              </a:rPr>
              <a:t>Marie-Jeanne</a:t>
            </a:r>
            <a:r>
              <a:rPr lang="fr-FR" sz="1200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fr-FR" sz="1200" dirty="0" err="1">
                <a:solidFill>
                  <a:srgbClr val="17375E"/>
                </a:solidFill>
                <a:latin typeface="Arial"/>
                <a:cs typeface="Arial"/>
              </a:rPr>
              <a:t>Jouveau</a:t>
            </a:r>
            <a:r>
              <a:rPr lang="fr-FR" sz="1200" dirty="0">
                <a:solidFill>
                  <a:srgbClr val="17375E"/>
                </a:solidFill>
                <a:latin typeface="Arial"/>
                <a:cs typeface="Arial"/>
              </a:rPr>
              <a:t>,</a:t>
            </a:r>
            <a:r>
              <a:rPr lang="fr-FR" sz="1200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fr-FR" sz="1200" dirty="0">
                <a:solidFill>
                  <a:srgbClr val="17375E"/>
                </a:solidFill>
                <a:latin typeface="Arial"/>
                <a:cs typeface="Arial"/>
              </a:rPr>
              <a:t>Architecte</a:t>
            </a:r>
            <a:r>
              <a:rPr lang="fr-FR" sz="1200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fr-FR" sz="1200" dirty="0">
                <a:solidFill>
                  <a:srgbClr val="17375E"/>
                </a:solidFill>
                <a:latin typeface="Arial"/>
                <a:cs typeface="Arial"/>
              </a:rPr>
              <a:t>du</a:t>
            </a:r>
            <a:r>
              <a:rPr lang="fr-FR" sz="1200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fr-FR" sz="1200" dirty="0">
                <a:solidFill>
                  <a:srgbClr val="17375E"/>
                </a:solidFill>
                <a:latin typeface="Arial"/>
                <a:cs typeface="Arial"/>
              </a:rPr>
              <a:t>patrimoine, agence CAPLA – MCFA ENSAPLV</a:t>
            </a:r>
            <a:endParaRPr lang="fr-FR" sz="1200" spc="-10" dirty="0">
              <a:solidFill>
                <a:srgbClr val="17375E"/>
              </a:solidFill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52716" y="3834384"/>
            <a:ext cx="862583" cy="86105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1</a:t>
            </a:fld>
            <a:endParaRPr spc="-25" dirty="0"/>
          </a:p>
        </p:txBody>
      </p:sp>
      <p:pic>
        <p:nvPicPr>
          <p:cNvPr id="10" name="Image 9" descr="logovma_300dpi">
            <a:extLst>
              <a:ext uri="{FF2B5EF4-FFF2-40B4-BE49-F238E27FC236}">
                <a16:creationId xmlns:a16="http://schemas.microsoft.com/office/drawing/2014/main" id="{217EDA0D-AF2C-86B6-1519-4DD8EC13C3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70077"/>
            <a:ext cx="1949935" cy="69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571" y="3184398"/>
            <a:ext cx="7041515" cy="3041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096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La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stratégie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nationale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bas-</a:t>
            </a:r>
            <a:r>
              <a:rPr sz="1600" dirty="0">
                <a:latin typeface="Arial"/>
                <a:cs typeface="Arial"/>
              </a:rPr>
              <a:t>carbone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(</a:t>
            </a:r>
            <a:r>
              <a:rPr sz="1600" b="1" dirty="0">
                <a:latin typeface="Arial"/>
                <a:cs typeface="Arial"/>
              </a:rPr>
              <a:t>SNBC</a:t>
            </a:r>
            <a:r>
              <a:rPr sz="1600" dirty="0">
                <a:latin typeface="Arial"/>
                <a:cs typeface="Arial"/>
              </a:rPr>
              <a:t>)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prévoit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neutralité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carbone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pour </a:t>
            </a:r>
            <a:r>
              <a:rPr sz="1600" dirty="0">
                <a:latin typeface="Arial"/>
                <a:cs typeface="Arial"/>
              </a:rPr>
              <a:t>le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secteur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du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bâtiment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en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2050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et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vise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que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tous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les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bâtiments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soient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en </a:t>
            </a:r>
            <a:r>
              <a:rPr sz="1600" dirty="0">
                <a:latin typeface="Arial"/>
                <a:cs typeface="Arial"/>
              </a:rPr>
              <a:t>moyenne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d’un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niveau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assimilable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au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label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BBC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soit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50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kWhep/(m²</a:t>
            </a:r>
            <a:endParaRPr sz="1600">
              <a:latin typeface="Arial"/>
              <a:cs typeface="Arial"/>
            </a:endParaRPr>
          </a:p>
          <a:p>
            <a:pPr marL="12700" marR="362585">
              <a:lnSpc>
                <a:spcPts val="1910"/>
              </a:lnSpc>
              <a:spcBef>
                <a:spcPts val="70"/>
              </a:spcBef>
            </a:pPr>
            <a:r>
              <a:rPr sz="1600" dirty="0">
                <a:latin typeface="Arial"/>
                <a:cs typeface="Arial"/>
              </a:rPr>
              <a:t>de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SHON</a:t>
            </a:r>
            <a:r>
              <a:rPr sz="1600" dirty="0">
                <a:latin typeface="Arial"/>
                <a:cs typeface="Arial"/>
              </a:rPr>
              <a:t>.an)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(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kWhep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: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kWh</a:t>
            </a:r>
            <a:r>
              <a:rPr sz="1600" u="sng" spc="-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r>
              <a:rPr sz="1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d'énergie</a:t>
            </a:r>
            <a:r>
              <a:rPr sz="16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r>
              <a:rPr sz="1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primaire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telle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que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définie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par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RT</a:t>
            </a:r>
            <a:r>
              <a:rPr sz="16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2012</a:t>
            </a:r>
            <a:r>
              <a:rPr sz="1600" spc="-10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S’il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y</a:t>
            </a:r>
            <a:r>
              <a:rPr sz="1600" spc="2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un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sujet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qui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met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tout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le</a:t>
            </a:r>
            <a:r>
              <a:rPr sz="1600" spc="30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monde</a:t>
            </a:r>
            <a:r>
              <a:rPr sz="1600" spc="3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d’accord,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tous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scenarii</a:t>
            </a:r>
            <a:r>
              <a:rPr sz="1600" spc="30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confondus </a:t>
            </a:r>
            <a:r>
              <a:rPr sz="1600" dirty="0">
                <a:latin typeface="Arial"/>
                <a:cs typeface="Arial"/>
              </a:rPr>
              <a:t>(Ademe,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Negawatt,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RTE…),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pourtant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notre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capacité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à atteindre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cet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objectif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et </a:t>
            </a:r>
            <a:r>
              <a:rPr sz="1600" dirty="0">
                <a:latin typeface="Arial"/>
                <a:cs typeface="Arial"/>
              </a:rPr>
              <a:t>les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moyens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d’y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parvenir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n’ont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pas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été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évalués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scientifiquement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L’efficacité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présume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pas,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elle</a:t>
            </a:r>
            <a:r>
              <a:rPr sz="1800" b="1" spc="-10" dirty="0">
                <a:latin typeface="Arial"/>
                <a:cs typeface="Arial"/>
              </a:rPr>
              <a:t> s’évalue.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495" y="117347"/>
            <a:ext cx="6048756" cy="29397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6794" y="1487881"/>
            <a:ext cx="609282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86485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17375E"/>
                </a:solidFill>
              </a:rPr>
              <a:t>Quels</a:t>
            </a:r>
            <a:r>
              <a:rPr sz="4000" spc="-135" dirty="0">
                <a:solidFill>
                  <a:srgbClr val="17375E"/>
                </a:solidFill>
              </a:rPr>
              <a:t> </a:t>
            </a:r>
            <a:r>
              <a:rPr sz="4000" dirty="0">
                <a:solidFill>
                  <a:srgbClr val="17375E"/>
                </a:solidFill>
              </a:rPr>
              <a:t>enjeux</a:t>
            </a:r>
            <a:r>
              <a:rPr sz="4000" spc="-130" dirty="0">
                <a:solidFill>
                  <a:srgbClr val="17375E"/>
                </a:solidFill>
              </a:rPr>
              <a:t> </a:t>
            </a:r>
            <a:r>
              <a:rPr sz="4000" spc="-25" dirty="0">
                <a:solidFill>
                  <a:srgbClr val="17375E"/>
                </a:solidFill>
              </a:rPr>
              <a:t>de </a:t>
            </a:r>
            <a:r>
              <a:rPr sz="4000" dirty="0">
                <a:solidFill>
                  <a:srgbClr val="17375E"/>
                </a:solidFill>
              </a:rPr>
              <a:t>rénovation</a:t>
            </a:r>
            <a:r>
              <a:rPr sz="4000" spc="-250" dirty="0">
                <a:solidFill>
                  <a:srgbClr val="17375E"/>
                </a:solidFill>
              </a:rPr>
              <a:t> </a:t>
            </a:r>
            <a:r>
              <a:rPr sz="4000" dirty="0">
                <a:solidFill>
                  <a:srgbClr val="17375E"/>
                </a:solidFill>
              </a:rPr>
              <a:t>énergétique</a:t>
            </a:r>
            <a:r>
              <a:rPr sz="4000" spc="-240" dirty="0">
                <a:solidFill>
                  <a:srgbClr val="17375E"/>
                </a:solidFill>
              </a:rPr>
              <a:t> </a:t>
            </a:r>
            <a:r>
              <a:rPr sz="4000" spc="-50" dirty="0">
                <a:solidFill>
                  <a:srgbClr val="17375E"/>
                </a:solidFill>
              </a:rPr>
              <a:t>?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502410" y="5503570"/>
            <a:ext cx="6134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1395" marR="5080" indent="-225933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Jean-Baptiste</a:t>
            </a:r>
            <a:r>
              <a:rPr sz="1200" spc="-7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Raphanaud,</a:t>
            </a:r>
            <a:r>
              <a:rPr sz="1200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ingénieur</a:t>
            </a:r>
            <a:r>
              <a:rPr sz="1200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pour</a:t>
            </a:r>
            <a:r>
              <a:rPr sz="1200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200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performance</a:t>
            </a:r>
            <a:r>
              <a:rPr sz="1200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énergétique</a:t>
            </a:r>
            <a:r>
              <a:rPr sz="1200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réelle</a:t>
            </a:r>
            <a:r>
              <a:rPr sz="1200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des</a:t>
            </a:r>
            <a:r>
              <a:rPr sz="1200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7375E"/>
                </a:solidFill>
                <a:latin typeface="Arial"/>
                <a:cs typeface="Arial"/>
              </a:rPr>
              <a:t>bâtiments Co-fondateur</a:t>
            </a:r>
            <a:r>
              <a:rPr sz="1200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de</a:t>
            </a:r>
            <a:r>
              <a:rPr sz="1200" spc="-10" dirty="0">
                <a:solidFill>
                  <a:srgbClr val="17375E"/>
                </a:solidFill>
                <a:latin typeface="Arial"/>
                <a:cs typeface="Arial"/>
              </a:rPr>
              <a:t> LHIRR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4403" y="4591811"/>
            <a:ext cx="1155191" cy="78028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6794" y="1487881"/>
            <a:ext cx="6092825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17375E"/>
                </a:solidFill>
              </a:rPr>
              <a:t>Quels</a:t>
            </a:r>
            <a:r>
              <a:rPr sz="4000" spc="-135" dirty="0">
                <a:solidFill>
                  <a:srgbClr val="17375E"/>
                </a:solidFill>
              </a:rPr>
              <a:t> </a:t>
            </a:r>
            <a:r>
              <a:rPr sz="4000" dirty="0">
                <a:solidFill>
                  <a:srgbClr val="17375E"/>
                </a:solidFill>
              </a:rPr>
              <a:t>enjeux</a:t>
            </a:r>
            <a:r>
              <a:rPr sz="4000" spc="-130" dirty="0">
                <a:solidFill>
                  <a:srgbClr val="17375E"/>
                </a:solidFill>
              </a:rPr>
              <a:t> </a:t>
            </a:r>
            <a:r>
              <a:rPr sz="4000" spc="-25" dirty="0">
                <a:solidFill>
                  <a:srgbClr val="17375E"/>
                </a:solidFill>
              </a:rPr>
              <a:t>de </a:t>
            </a:r>
            <a:r>
              <a:rPr sz="4000" strike="sngStrike" dirty="0">
                <a:solidFill>
                  <a:srgbClr val="17375E"/>
                </a:solidFill>
              </a:rPr>
              <a:t>rénovation</a:t>
            </a:r>
            <a:r>
              <a:rPr sz="4000" strike="sngStrike" spc="-250" dirty="0">
                <a:solidFill>
                  <a:srgbClr val="17375E"/>
                </a:solidFill>
              </a:rPr>
              <a:t> </a:t>
            </a:r>
            <a:r>
              <a:rPr sz="4000" strike="sngStrike" dirty="0">
                <a:solidFill>
                  <a:srgbClr val="17375E"/>
                </a:solidFill>
              </a:rPr>
              <a:t>énergétique</a:t>
            </a:r>
            <a:r>
              <a:rPr sz="4000" strike="sngStrike" spc="-240" dirty="0">
                <a:solidFill>
                  <a:srgbClr val="17375E"/>
                </a:solidFill>
              </a:rPr>
              <a:t> </a:t>
            </a:r>
            <a:r>
              <a:rPr sz="4000" strike="sngStrike" spc="-50" dirty="0">
                <a:solidFill>
                  <a:srgbClr val="17375E"/>
                </a:solidFill>
              </a:rPr>
              <a:t>?</a:t>
            </a:r>
            <a:r>
              <a:rPr sz="4000" strike="noStrike" spc="-50" dirty="0">
                <a:solidFill>
                  <a:srgbClr val="17375E"/>
                </a:solidFill>
              </a:rPr>
              <a:t> </a:t>
            </a:r>
            <a:r>
              <a:rPr sz="4000" strike="noStrike" dirty="0">
                <a:solidFill>
                  <a:srgbClr val="17375E"/>
                </a:solidFill>
              </a:rPr>
              <a:t>décarbonation</a:t>
            </a:r>
            <a:r>
              <a:rPr sz="4000" strike="noStrike" spc="-275" dirty="0">
                <a:solidFill>
                  <a:srgbClr val="17375E"/>
                </a:solidFill>
              </a:rPr>
              <a:t> </a:t>
            </a:r>
            <a:r>
              <a:rPr sz="4000" strike="noStrike" spc="-50" dirty="0">
                <a:solidFill>
                  <a:srgbClr val="17375E"/>
                </a:solidFill>
              </a:rPr>
              <a:t>?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502410" y="5503570"/>
            <a:ext cx="6134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1395" marR="5080" indent="-225933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Jean-Baptiste</a:t>
            </a:r>
            <a:r>
              <a:rPr sz="1200" spc="-7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Raphanaud,</a:t>
            </a:r>
            <a:r>
              <a:rPr sz="1200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ingénieur</a:t>
            </a:r>
            <a:r>
              <a:rPr sz="1200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pour</a:t>
            </a:r>
            <a:r>
              <a:rPr sz="1200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200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performance</a:t>
            </a:r>
            <a:r>
              <a:rPr sz="1200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énergétique</a:t>
            </a:r>
            <a:r>
              <a:rPr sz="1200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réelle</a:t>
            </a:r>
            <a:r>
              <a:rPr sz="1200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des</a:t>
            </a:r>
            <a:r>
              <a:rPr sz="1200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7375E"/>
                </a:solidFill>
                <a:latin typeface="Arial"/>
                <a:cs typeface="Arial"/>
              </a:rPr>
              <a:t>bâtiments Co-fondateur</a:t>
            </a:r>
            <a:r>
              <a:rPr sz="1200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7375E"/>
                </a:solidFill>
                <a:latin typeface="Arial"/>
                <a:cs typeface="Arial"/>
              </a:rPr>
              <a:t>de</a:t>
            </a:r>
            <a:r>
              <a:rPr sz="1200" spc="-10" dirty="0">
                <a:solidFill>
                  <a:srgbClr val="17375E"/>
                </a:solidFill>
                <a:latin typeface="Arial"/>
                <a:cs typeface="Arial"/>
              </a:rPr>
              <a:t> LHIRR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4403" y="4591811"/>
            <a:ext cx="1155191" cy="78028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1735" marR="5080" indent="1823085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17375E"/>
                </a:solidFill>
              </a:rPr>
              <a:t>Le</a:t>
            </a:r>
            <a:r>
              <a:rPr sz="3200" spc="-3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CO2</a:t>
            </a:r>
            <a:r>
              <a:rPr sz="3200" spc="-2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émis</a:t>
            </a:r>
            <a:r>
              <a:rPr sz="3200" spc="-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par</a:t>
            </a:r>
            <a:r>
              <a:rPr sz="3200" spc="-2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les</a:t>
            </a:r>
            <a:r>
              <a:rPr sz="3200" spc="-20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bâtiments </a:t>
            </a:r>
            <a:r>
              <a:rPr sz="3200" dirty="0">
                <a:solidFill>
                  <a:srgbClr val="FF00FF"/>
                </a:solidFill>
              </a:rPr>
              <a:t>Construction</a:t>
            </a:r>
            <a:r>
              <a:rPr sz="3200" spc="-70" dirty="0">
                <a:solidFill>
                  <a:srgbClr val="FF00FF"/>
                </a:solidFill>
              </a:rPr>
              <a:t> </a:t>
            </a:r>
            <a:r>
              <a:rPr sz="3200" dirty="0">
                <a:solidFill>
                  <a:srgbClr val="FF00FF"/>
                </a:solidFill>
              </a:rPr>
              <a:t>/</a:t>
            </a:r>
            <a:r>
              <a:rPr sz="3200" spc="-10" dirty="0">
                <a:solidFill>
                  <a:srgbClr val="FF00FF"/>
                </a:solidFill>
              </a:rPr>
              <a:t> </a:t>
            </a:r>
            <a:r>
              <a:rPr sz="3200" dirty="0">
                <a:solidFill>
                  <a:srgbClr val="FF00FF"/>
                </a:solidFill>
              </a:rPr>
              <a:t>Rénovation</a:t>
            </a:r>
            <a:r>
              <a:rPr sz="3200" spc="-60" dirty="0">
                <a:solidFill>
                  <a:srgbClr val="FF00FF"/>
                </a:solidFill>
              </a:rPr>
              <a:t> </a:t>
            </a:r>
            <a:r>
              <a:rPr sz="3200" dirty="0">
                <a:solidFill>
                  <a:srgbClr val="FF00FF"/>
                </a:solidFill>
              </a:rPr>
              <a:t>/</a:t>
            </a:r>
            <a:r>
              <a:rPr sz="3200" spc="-10" dirty="0">
                <a:solidFill>
                  <a:srgbClr val="FF00FF"/>
                </a:solidFill>
              </a:rPr>
              <a:t> Exploitation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28" y="1010411"/>
            <a:ext cx="6053328" cy="54483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2888" y="2327148"/>
            <a:ext cx="1266443" cy="411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4434" y="6479235"/>
            <a:ext cx="9512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17375E"/>
                </a:solidFill>
                <a:latin typeface="Arial"/>
                <a:cs typeface="Arial"/>
              </a:rPr>
              <a:t>Document</a:t>
            </a:r>
            <a:r>
              <a:rPr sz="1100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17375E"/>
                </a:solidFill>
                <a:latin typeface="Arial"/>
                <a:cs typeface="Arial"/>
              </a:rPr>
              <a:t>OID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147" y="2503373"/>
            <a:ext cx="2432050" cy="2018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latin typeface="Arial"/>
                <a:cs typeface="Arial"/>
              </a:rPr>
              <a:t>3 </a:t>
            </a:r>
            <a:r>
              <a:rPr sz="6600" b="1" spc="-25" dirty="0">
                <a:latin typeface="Arial"/>
                <a:cs typeface="Arial"/>
              </a:rPr>
              <a:t>600</a:t>
            </a:r>
            <a:endParaRPr sz="6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3200" spc="-10" dirty="0">
                <a:latin typeface="Arial"/>
                <a:cs typeface="Arial"/>
              </a:rPr>
              <a:t>kgCO2e/m²</a:t>
            </a:r>
            <a:r>
              <a:rPr sz="1600" spc="-10" dirty="0">
                <a:latin typeface="Arial"/>
                <a:cs typeface="Arial"/>
              </a:rPr>
              <a:t>sdp </a:t>
            </a:r>
            <a:r>
              <a:rPr sz="3200" dirty="0">
                <a:latin typeface="Arial"/>
                <a:cs typeface="Arial"/>
              </a:rPr>
              <a:t>en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50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ans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47564" y="2452109"/>
            <a:ext cx="2499360" cy="201358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6600" b="1" spc="-25" dirty="0">
                <a:latin typeface="Arial"/>
                <a:cs typeface="Arial"/>
              </a:rPr>
              <a:t>61%</a:t>
            </a:r>
            <a:endParaRPr sz="6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latin typeface="Arial"/>
                <a:cs typeface="Arial"/>
              </a:rPr>
              <a:t>Facture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d'énergie</a:t>
            </a:r>
            <a:r>
              <a:rPr sz="2000" b="1" spc="-25" dirty="0">
                <a:latin typeface="Arial"/>
                <a:cs typeface="Arial"/>
              </a:rPr>
              <a:t> en </a:t>
            </a:r>
            <a:r>
              <a:rPr sz="2000" b="1" spc="-10" dirty="0">
                <a:latin typeface="Arial"/>
                <a:cs typeface="Arial"/>
              </a:rPr>
              <a:t>exploitation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44</a:t>
            </a:r>
            <a:r>
              <a:rPr sz="2000" b="1" spc="-2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kg </a:t>
            </a:r>
            <a:r>
              <a:rPr sz="2000" b="1" spc="-10" dirty="0">
                <a:solidFill>
                  <a:srgbClr val="FF00FF"/>
                </a:solidFill>
                <a:latin typeface="Arial"/>
                <a:cs typeface="Arial"/>
              </a:rPr>
              <a:t>CO2/m².an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1735" marR="5080" indent="1823085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17375E"/>
                </a:solidFill>
              </a:rPr>
              <a:t>Le</a:t>
            </a:r>
            <a:r>
              <a:rPr sz="3200" spc="-3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CO2</a:t>
            </a:r>
            <a:r>
              <a:rPr sz="3200" spc="-2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émis</a:t>
            </a:r>
            <a:r>
              <a:rPr sz="3200" spc="-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par</a:t>
            </a:r>
            <a:r>
              <a:rPr sz="3200" spc="-2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les</a:t>
            </a:r>
            <a:r>
              <a:rPr sz="3200" spc="-20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bâtiments </a:t>
            </a:r>
            <a:r>
              <a:rPr sz="3200" dirty="0">
                <a:solidFill>
                  <a:srgbClr val="FF00FF"/>
                </a:solidFill>
              </a:rPr>
              <a:t>Construction</a:t>
            </a:r>
            <a:r>
              <a:rPr sz="3200" spc="-70" dirty="0">
                <a:solidFill>
                  <a:srgbClr val="FF00FF"/>
                </a:solidFill>
              </a:rPr>
              <a:t> </a:t>
            </a:r>
            <a:r>
              <a:rPr sz="3200" dirty="0">
                <a:solidFill>
                  <a:srgbClr val="FF00FF"/>
                </a:solidFill>
              </a:rPr>
              <a:t>/</a:t>
            </a:r>
            <a:r>
              <a:rPr sz="3200" spc="-10" dirty="0">
                <a:solidFill>
                  <a:srgbClr val="FF00FF"/>
                </a:solidFill>
              </a:rPr>
              <a:t> </a:t>
            </a:r>
            <a:r>
              <a:rPr sz="3200" dirty="0">
                <a:solidFill>
                  <a:srgbClr val="FF00FF"/>
                </a:solidFill>
              </a:rPr>
              <a:t>Rénovation</a:t>
            </a:r>
            <a:r>
              <a:rPr sz="3200" spc="-60" dirty="0">
                <a:solidFill>
                  <a:srgbClr val="FF00FF"/>
                </a:solidFill>
              </a:rPr>
              <a:t> </a:t>
            </a:r>
            <a:r>
              <a:rPr sz="3200" dirty="0">
                <a:solidFill>
                  <a:srgbClr val="FF00FF"/>
                </a:solidFill>
              </a:rPr>
              <a:t>/</a:t>
            </a:r>
            <a:r>
              <a:rPr sz="3200" spc="-10" dirty="0">
                <a:solidFill>
                  <a:srgbClr val="FF00FF"/>
                </a:solidFill>
              </a:rPr>
              <a:t> Exploitation</a:t>
            </a:r>
            <a:endParaRPr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155" y="1269491"/>
            <a:ext cx="1790700" cy="12694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8688" y="2737230"/>
            <a:ext cx="2977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indent="473709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Appartement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90m² </a:t>
            </a:r>
            <a:r>
              <a:rPr sz="1800" b="1" dirty="0">
                <a:latin typeface="Arial"/>
                <a:cs typeface="Arial"/>
              </a:rPr>
              <a:t>Energie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=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44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kgCO2e/m².an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5932" y="3559886"/>
            <a:ext cx="28835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4000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kgCO2e/an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pour</a:t>
            </a:r>
            <a:r>
              <a:rPr sz="1800" b="1" spc="-25" dirty="0">
                <a:latin typeface="Arial"/>
                <a:cs typeface="Arial"/>
              </a:rPr>
              <a:t> un</a:t>
            </a:r>
            <a:endParaRPr sz="180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Arial"/>
                <a:cs typeface="Arial"/>
              </a:rPr>
              <a:t>logement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4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personnes.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1000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kgCO2e/an.personne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83032" y="1631404"/>
            <a:ext cx="1956960" cy="94675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489705" y="2800603"/>
            <a:ext cx="20955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10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000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km/an </a:t>
            </a:r>
            <a:r>
              <a:rPr sz="1800" b="1" dirty="0">
                <a:latin typeface="Arial"/>
                <a:cs typeface="Arial"/>
              </a:rPr>
              <a:t>Citadine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thermique </a:t>
            </a:r>
            <a:r>
              <a:rPr sz="1800" b="1" dirty="0">
                <a:latin typeface="Arial"/>
                <a:cs typeface="Arial"/>
              </a:rPr>
              <a:t>0,1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kgCO2/km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94294" y="1535777"/>
            <a:ext cx="2669527" cy="96985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40397" y="2800603"/>
            <a:ext cx="15106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6360" algn="just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Aller-</a:t>
            </a:r>
            <a:r>
              <a:rPr sz="1800" b="1" spc="-10" dirty="0">
                <a:latin typeface="Arial"/>
                <a:cs typeface="Arial"/>
              </a:rPr>
              <a:t>Retour Paris-Séville </a:t>
            </a:r>
            <a:r>
              <a:rPr sz="1800" b="1" dirty="0">
                <a:latin typeface="Arial"/>
                <a:cs typeface="Arial"/>
              </a:rPr>
              <a:t>en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classe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éco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52698" y="1909952"/>
            <a:ext cx="1746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=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21807" y="1909952"/>
            <a:ext cx="1746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=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3116" rIns="0" bIns="0" rtlCol="0">
            <a:spAutoFit/>
          </a:bodyPr>
          <a:lstStyle/>
          <a:p>
            <a:pPr marL="283464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7375E"/>
                </a:solidFill>
              </a:rPr>
              <a:t>Le</a:t>
            </a:r>
            <a:r>
              <a:rPr sz="3200" spc="-4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CO2</a:t>
            </a:r>
            <a:r>
              <a:rPr sz="3200" spc="-2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émis</a:t>
            </a:r>
            <a:r>
              <a:rPr sz="3200" spc="-1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par</a:t>
            </a:r>
            <a:r>
              <a:rPr sz="3200" spc="-2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les</a:t>
            </a:r>
            <a:r>
              <a:rPr sz="3200" spc="-15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bâtiments</a:t>
            </a:r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309168" y="5256403"/>
            <a:ext cx="848741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1000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kgCO2e/an.personne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=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moitié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du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budget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carbone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personnel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en</a:t>
            </a:r>
            <a:endParaRPr sz="20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2000" b="1" spc="-20" dirty="0">
                <a:latin typeface="Arial"/>
                <a:cs typeface="Arial"/>
              </a:rPr>
              <a:t>2050</a:t>
            </a:r>
            <a:endParaRPr sz="20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Décarboner</a:t>
            </a:r>
            <a:r>
              <a:rPr sz="2000" b="1" spc="-5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les</a:t>
            </a:r>
            <a:r>
              <a:rPr sz="2000" b="1" spc="-3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bâtiments</a:t>
            </a:r>
            <a:r>
              <a:rPr sz="2000" b="1" spc="-5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existants</a:t>
            </a:r>
            <a:r>
              <a:rPr sz="2000" b="1" spc="-5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est</a:t>
            </a:r>
            <a:r>
              <a:rPr sz="2000" b="1" spc="-4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donc</a:t>
            </a:r>
            <a:r>
              <a:rPr sz="2000" b="1" spc="-1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un</a:t>
            </a:r>
            <a:r>
              <a:rPr sz="2000" b="1" spc="-2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levier</a:t>
            </a:r>
            <a:r>
              <a:rPr sz="2000" b="1" spc="-2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aussi</a:t>
            </a:r>
            <a:r>
              <a:rPr sz="2000" b="1" spc="-3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FF"/>
                </a:solidFill>
                <a:latin typeface="Arial"/>
                <a:cs typeface="Arial"/>
              </a:rPr>
              <a:t>important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que</a:t>
            </a:r>
            <a:r>
              <a:rPr sz="2000" b="1" spc="-1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décarboner</a:t>
            </a:r>
            <a:r>
              <a:rPr sz="2000" b="1" spc="-3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FF"/>
                </a:solidFill>
                <a:latin typeface="Arial"/>
                <a:cs typeface="Arial"/>
              </a:rPr>
              <a:t>les</a:t>
            </a:r>
            <a:r>
              <a:rPr sz="2000" b="1" spc="-2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FF"/>
                </a:solidFill>
                <a:latin typeface="Arial"/>
                <a:cs typeface="Arial"/>
              </a:rPr>
              <a:t>déplacements.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416" y="2639390"/>
            <a:ext cx="1727835" cy="1495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050">
              <a:lnSpc>
                <a:spcPct val="100000"/>
              </a:lnSpc>
              <a:spcBef>
                <a:spcPts val="100"/>
              </a:spcBef>
            </a:pPr>
            <a:r>
              <a:rPr sz="6600" b="1" spc="-25" dirty="0">
                <a:latin typeface="Arial"/>
                <a:cs typeface="Arial"/>
              </a:rPr>
              <a:t>44</a:t>
            </a:r>
            <a:endParaRPr sz="6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sz="1800" spc="-10" dirty="0">
                <a:latin typeface="Arial"/>
                <a:cs typeface="Arial"/>
              </a:rPr>
              <a:t>kgCO2e/m²</a:t>
            </a:r>
            <a:r>
              <a:rPr sz="1050" spc="-10" dirty="0">
                <a:latin typeface="Arial"/>
                <a:cs typeface="Arial"/>
              </a:rPr>
              <a:t>sdp</a:t>
            </a:r>
            <a:r>
              <a:rPr sz="1800" spc="-10" dirty="0">
                <a:latin typeface="Arial"/>
                <a:cs typeface="Arial"/>
              </a:rPr>
              <a:t>.an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96668" y="2029967"/>
            <a:ext cx="1758314" cy="3643629"/>
          </a:xfrm>
          <a:custGeom>
            <a:avLst/>
            <a:gdLst/>
            <a:ahLst/>
            <a:cxnLst/>
            <a:rect l="l" t="t" r="r" b="b"/>
            <a:pathLst>
              <a:path w="1758314" h="3643629">
                <a:moveTo>
                  <a:pt x="1744179" y="1175131"/>
                </a:moveTo>
                <a:lnTo>
                  <a:pt x="1693037" y="1175131"/>
                </a:lnTo>
                <a:lnTo>
                  <a:pt x="1680235" y="1175131"/>
                </a:lnTo>
                <a:lnTo>
                  <a:pt x="1680083" y="1206754"/>
                </a:lnTo>
                <a:lnTo>
                  <a:pt x="1744179" y="1175131"/>
                </a:lnTo>
                <a:close/>
              </a:path>
              <a:path w="1758314" h="3643629">
                <a:moveTo>
                  <a:pt x="1758315" y="3643414"/>
                </a:moveTo>
                <a:lnTo>
                  <a:pt x="1751291" y="3594887"/>
                </a:lnTo>
                <a:lnTo>
                  <a:pt x="1746123" y="3559086"/>
                </a:lnTo>
                <a:lnTo>
                  <a:pt x="1720062" y="3577183"/>
                </a:lnTo>
                <a:lnTo>
                  <a:pt x="98869" y="1243215"/>
                </a:lnTo>
                <a:lnTo>
                  <a:pt x="1579105" y="2320556"/>
                </a:lnTo>
                <a:lnTo>
                  <a:pt x="1560449" y="2346198"/>
                </a:lnTo>
                <a:lnTo>
                  <a:pt x="1644523" y="2360168"/>
                </a:lnTo>
                <a:lnTo>
                  <a:pt x="1627835" y="2328037"/>
                </a:lnTo>
                <a:lnTo>
                  <a:pt x="1605280" y="2284603"/>
                </a:lnTo>
                <a:lnTo>
                  <a:pt x="1586598" y="2310269"/>
                </a:lnTo>
                <a:lnTo>
                  <a:pt x="77050" y="1211808"/>
                </a:lnTo>
                <a:lnTo>
                  <a:pt x="51422" y="1174915"/>
                </a:lnTo>
                <a:lnTo>
                  <a:pt x="63042" y="1166456"/>
                </a:lnTo>
                <a:lnTo>
                  <a:pt x="1680235" y="1175067"/>
                </a:lnTo>
                <a:lnTo>
                  <a:pt x="1693037" y="1175131"/>
                </a:lnTo>
                <a:lnTo>
                  <a:pt x="1744306" y="1175067"/>
                </a:lnTo>
                <a:lnTo>
                  <a:pt x="1756537" y="1169035"/>
                </a:lnTo>
                <a:lnTo>
                  <a:pt x="1680464" y="1130554"/>
                </a:lnTo>
                <a:lnTo>
                  <a:pt x="1680298" y="1162367"/>
                </a:lnTo>
                <a:lnTo>
                  <a:pt x="80365" y="1153845"/>
                </a:lnTo>
                <a:lnTo>
                  <a:pt x="1597291" y="50025"/>
                </a:lnTo>
                <a:lnTo>
                  <a:pt x="1615948" y="75692"/>
                </a:lnTo>
                <a:lnTo>
                  <a:pt x="1638465" y="32258"/>
                </a:lnTo>
                <a:lnTo>
                  <a:pt x="1655191" y="0"/>
                </a:lnTo>
                <a:lnTo>
                  <a:pt x="1571117" y="13970"/>
                </a:lnTo>
                <a:lnTo>
                  <a:pt x="1589811" y="39725"/>
                </a:lnTo>
                <a:lnTo>
                  <a:pt x="59016" y="1153731"/>
                </a:lnTo>
                <a:lnTo>
                  <a:pt x="0" y="1153414"/>
                </a:lnTo>
                <a:lnTo>
                  <a:pt x="0" y="1166114"/>
                </a:lnTo>
                <a:lnTo>
                  <a:pt x="41694" y="1166342"/>
                </a:lnTo>
                <a:lnTo>
                  <a:pt x="37465" y="1169416"/>
                </a:lnTo>
                <a:lnTo>
                  <a:pt x="41135" y="1174559"/>
                </a:lnTo>
                <a:lnTo>
                  <a:pt x="37465" y="1177163"/>
                </a:lnTo>
                <a:lnTo>
                  <a:pt x="45643" y="1188961"/>
                </a:lnTo>
                <a:lnTo>
                  <a:pt x="34163" y="1180592"/>
                </a:lnTo>
                <a:lnTo>
                  <a:pt x="26797" y="1190752"/>
                </a:lnTo>
                <a:lnTo>
                  <a:pt x="67449" y="1220355"/>
                </a:lnTo>
                <a:lnTo>
                  <a:pt x="1709547" y="3584486"/>
                </a:lnTo>
                <a:lnTo>
                  <a:pt x="1683512" y="3602558"/>
                </a:lnTo>
                <a:lnTo>
                  <a:pt x="1758315" y="3643414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22801" y="1489075"/>
            <a:ext cx="1243965" cy="981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5" dirty="0">
                <a:latin typeface="Arial"/>
                <a:cs typeface="Arial"/>
              </a:rPr>
              <a:t>72%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b="1" spc="-10" dirty="0">
                <a:latin typeface="Arial"/>
                <a:cs typeface="Arial"/>
              </a:rPr>
              <a:t>Chauffage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00261" y="6425153"/>
            <a:ext cx="229235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z="1000" spc="-25" dirty="0">
                <a:latin typeface="Arial"/>
                <a:cs typeface="Arial"/>
              </a:rPr>
              <a:t>16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2801" y="2686060"/>
            <a:ext cx="1802130" cy="101981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4800" b="1" spc="-25" dirty="0">
                <a:latin typeface="Arial"/>
                <a:cs typeface="Arial"/>
              </a:rPr>
              <a:t>13%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dirty="0">
                <a:latin typeface="Arial"/>
                <a:cs typeface="Arial"/>
              </a:rPr>
              <a:t>Eau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chaude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sanitaire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22801" y="3874599"/>
            <a:ext cx="905510" cy="1020444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4800" b="1" spc="-25" dirty="0">
                <a:latin typeface="Arial"/>
                <a:cs typeface="Arial"/>
              </a:rPr>
              <a:t>6%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latin typeface="Arial"/>
                <a:cs typeface="Arial"/>
              </a:rPr>
              <a:t>Cuisson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22801" y="5093614"/>
            <a:ext cx="1080135" cy="982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5" dirty="0">
                <a:latin typeface="Arial"/>
                <a:cs typeface="Arial"/>
              </a:rPr>
              <a:t>8%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dirty="0">
                <a:latin typeface="Arial"/>
                <a:cs typeface="Arial"/>
              </a:rPr>
              <a:t>Tout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reste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49067" y="160146"/>
            <a:ext cx="59397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sz="32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CO2</a:t>
            </a:r>
            <a:r>
              <a:rPr sz="3200" b="1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émis</a:t>
            </a:r>
            <a:r>
              <a:rPr sz="3200" b="1" spc="-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par</a:t>
            </a:r>
            <a:r>
              <a:rPr sz="3200" b="1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les</a:t>
            </a:r>
            <a:r>
              <a:rPr sz="3200" b="1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17375E"/>
                </a:solidFill>
                <a:latin typeface="Arial"/>
                <a:cs typeface="Arial"/>
              </a:rPr>
              <a:t>bâtiments</a:t>
            </a:r>
            <a:endParaRPr sz="32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en</a:t>
            </a:r>
            <a:r>
              <a:rPr sz="3200" b="1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17375E"/>
                </a:solidFill>
                <a:latin typeface="Arial"/>
                <a:cs typeface="Arial"/>
              </a:rPr>
              <a:t>exploitation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416" y="2639390"/>
            <a:ext cx="1727835" cy="1495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050">
              <a:lnSpc>
                <a:spcPct val="100000"/>
              </a:lnSpc>
              <a:spcBef>
                <a:spcPts val="100"/>
              </a:spcBef>
            </a:pPr>
            <a:r>
              <a:rPr sz="6600" b="1" spc="-25" dirty="0">
                <a:latin typeface="Arial"/>
                <a:cs typeface="Arial"/>
              </a:rPr>
              <a:t>44</a:t>
            </a:r>
            <a:endParaRPr sz="6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sz="1800" spc="-10" dirty="0">
                <a:latin typeface="Arial"/>
                <a:cs typeface="Arial"/>
              </a:rPr>
              <a:t>kgCO2e/m²</a:t>
            </a:r>
            <a:r>
              <a:rPr sz="1050" spc="-10" dirty="0">
                <a:latin typeface="Arial"/>
                <a:cs typeface="Arial"/>
              </a:rPr>
              <a:t>sdp</a:t>
            </a:r>
            <a:r>
              <a:rPr sz="1800" spc="-10" dirty="0">
                <a:latin typeface="Arial"/>
                <a:cs typeface="Arial"/>
              </a:rPr>
              <a:t>.an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96668" y="2029967"/>
            <a:ext cx="1758314" cy="3643629"/>
          </a:xfrm>
          <a:custGeom>
            <a:avLst/>
            <a:gdLst/>
            <a:ahLst/>
            <a:cxnLst/>
            <a:rect l="l" t="t" r="r" b="b"/>
            <a:pathLst>
              <a:path w="1758314" h="3643629">
                <a:moveTo>
                  <a:pt x="1744179" y="1175131"/>
                </a:moveTo>
                <a:lnTo>
                  <a:pt x="1693037" y="1175131"/>
                </a:lnTo>
                <a:lnTo>
                  <a:pt x="1680235" y="1175131"/>
                </a:lnTo>
                <a:lnTo>
                  <a:pt x="1680083" y="1206754"/>
                </a:lnTo>
                <a:lnTo>
                  <a:pt x="1744179" y="1175131"/>
                </a:lnTo>
                <a:close/>
              </a:path>
              <a:path w="1758314" h="3643629">
                <a:moveTo>
                  <a:pt x="1758315" y="3643414"/>
                </a:moveTo>
                <a:lnTo>
                  <a:pt x="1751291" y="3594887"/>
                </a:lnTo>
                <a:lnTo>
                  <a:pt x="1746123" y="3559086"/>
                </a:lnTo>
                <a:lnTo>
                  <a:pt x="1720062" y="3577183"/>
                </a:lnTo>
                <a:lnTo>
                  <a:pt x="98869" y="1243215"/>
                </a:lnTo>
                <a:lnTo>
                  <a:pt x="1579105" y="2320556"/>
                </a:lnTo>
                <a:lnTo>
                  <a:pt x="1560449" y="2346198"/>
                </a:lnTo>
                <a:lnTo>
                  <a:pt x="1644523" y="2360168"/>
                </a:lnTo>
                <a:lnTo>
                  <a:pt x="1627835" y="2328037"/>
                </a:lnTo>
                <a:lnTo>
                  <a:pt x="1605280" y="2284603"/>
                </a:lnTo>
                <a:lnTo>
                  <a:pt x="1586598" y="2310269"/>
                </a:lnTo>
                <a:lnTo>
                  <a:pt x="77050" y="1211808"/>
                </a:lnTo>
                <a:lnTo>
                  <a:pt x="51422" y="1174915"/>
                </a:lnTo>
                <a:lnTo>
                  <a:pt x="63042" y="1166456"/>
                </a:lnTo>
                <a:lnTo>
                  <a:pt x="1680235" y="1175067"/>
                </a:lnTo>
                <a:lnTo>
                  <a:pt x="1693037" y="1175131"/>
                </a:lnTo>
                <a:lnTo>
                  <a:pt x="1744306" y="1175067"/>
                </a:lnTo>
                <a:lnTo>
                  <a:pt x="1756537" y="1169035"/>
                </a:lnTo>
                <a:lnTo>
                  <a:pt x="1680464" y="1130554"/>
                </a:lnTo>
                <a:lnTo>
                  <a:pt x="1680298" y="1162367"/>
                </a:lnTo>
                <a:lnTo>
                  <a:pt x="80365" y="1153845"/>
                </a:lnTo>
                <a:lnTo>
                  <a:pt x="1597291" y="50025"/>
                </a:lnTo>
                <a:lnTo>
                  <a:pt x="1615948" y="75692"/>
                </a:lnTo>
                <a:lnTo>
                  <a:pt x="1638465" y="32258"/>
                </a:lnTo>
                <a:lnTo>
                  <a:pt x="1655191" y="0"/>
                </a:lnTo>
                <a:lnTo>
                  <a:pt x="1571117" y="13970"/>
                </a:lnTo>
                <a:lnTo>
                  <a:pt x="1589811" y="39725"/>
                </a:lnTo>
                <a:lnTo>
                  <a:pt x="59016" y="1153731"/>
                </a:lnTo>
                <a:lnTo>
                  <a:pt x="0" y="1153414"/>
                </a:lnTo>
                <a:lnTo>
                  <a:pt x="0" y="1166114"/>
                </a:lnTo>
                <a:lnTo>
                  <a:pt x="41694" y="1166342"/>
                </a:lnTo>
                <a:lnTo>
                  <a:pt x="37465" y="1169416"/>
                </a:lnTo>
                <a:lnTo>
                  <a:pt x="41135" y="1174559"/>
                </a:lnTo>
                <a:lnTo>
                  <a:pt x="37465" y="1177163"/>
                </a:lnTo>
                <a:lnTo>
                  <a:pt x="45643" y="1188961"/>
                </a:lnTo>
                <a:lnTo>
                  <a:pt x="34163" y="1180592"/>
                </a:lnTo>
                <a:lnTo>
                  <a:pt x="26797" y="1190752"/>
                </a:lnTo>
                <a:lnTo>
                  <a:pt x="67449" y="1220355"/>
                </a:lnTo>
                <a:lnTo>
                  <a:pt x="1709547" y="3584486"/>
                </a:lnTo>
                <a:lnTo>
                  <a:pt x="1683512" y="3602558"/>
                </a:lnTo>
                <a:lnTo>
                  <a:pt x="1758315" y="3643414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22801" y="1489075"/>
            <a:ext cx="1243965" cy="981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5" dirty="0">
                <a:latin typeface="Arial"/>
                <a:cs typeface="Arial"/>
              </a:rPr>
              <a:t>72%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b="1" spc="-10" dirty="0">
                <a:latin typeface="Arial"/>
                <a:cs typeface="Arial"/>
              </a:rPr>
              <a:t>Chauffage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2801" y="2686060"/>
            <a:ext cx="1802130" cy="101981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4800" b="1" spc="-25" dirty="0">
                <a:latin typeface="Arial"/>
                <a:cs typeface="Arial"/>
              </a:rPr>
              <a:t>13%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dirty="0">
                <a:latin typeface="Arial"/>
                <a:cs typeface="Arial"/>
              </a:rPr>
              <a:t>Eau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chaude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sanitaire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22801" y="3874599"/>
            <a:ext cx="905510" cy="1020444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4800" b="1" spc="-25" dirty="0">
                <a:latin typeface="Arial"/>
                <a:cs typeface="Arial"/>
              </a:rPr>
              <a:t>6%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latin typeface="Arial"/>
                <a:cs typeface="Arial"/>
              </a:rPr>
              <a:t>Cuisson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22801" y="5093614"/>
            <a:ext cx="1080135" cy="982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5" dirty="0">
                <a:latin typeface="Arial"/>
                <a:cs typeface="Arial"/>
              </a:rPr>
              <a:t>8%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dirty="0">
                <a:latin typeface="Arial"/>
                <a:cs typeface="Arial"/>
              </a:rPr>
              <a:t>Tout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reste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49067" y="160146"/>
            <a:ext cx="59397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sz="32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CO2</a:t>
            </a:r>
            <a:r>
              <a:rPr sz="3200" b="1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émis</a:t>
            </a:r>
            <a:r>
              <a:rPr sz="3200" b="1" spc="-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par</a:t>
            </a:r>
            <a:r>
              <a:rPr sz="3200" b="1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les</a:t>
            </a:r>
            <a:r>
              <a:rPr sz="3200" b="1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17375E"/>
                </a:solidFill>
                <a:latin typeface="Arial"/>
                <a:cs typeface="Arial"/>
              </a:rPr>
              <a:t>bâtiments</a:t>
            </a:r>
            <a:endParaRPr sz="32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en</a:t>
            </a:r>
            <a:r>
              <a:rPr sz="3200" b="1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17375E"/>
                </a:solidFill>
                <a:latin typeface="Arial"/>
                <a:cs typeface="Arial"/>
              </a:rPr>
              <a:t>exploitation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68161" y="1576577"/>
            <a:ext cx="576580" cy="3305810"/>
          </a:xfrm>
          <a:custGeom>
            <a:avLst/>
            <a:gdLst/>
            <a:ahLst/>
            <a:cxnLst/>
            <a:rect l="l" t="t" r="r" b="b"/>
            <a:pathLst>
              <a:path w="576579" h="3305810">
                <a:moveTo>
                  <a:pt x="0" y="0"/>
                </a:moveTo>
                <a:lnTo>
                  <a:pt x="51788" y="11448"/>
                </a:lnTo>
                <a:lnTo>
                  <a:pt x="100526" y="44453"/>
                </a:lnTo>
                <a:lnTo>
                  <a:pt x="145400" y="97009"/>
                </a:lnTo>
                <a:lnTo>
                  <a:pt x="166135" y="129990"/>
                </a:lnTo>
                <a:lnTo>
                  <a:pt x="185599" y="167106"/>
                </a:lnTo>
                <a:lnTo>
                  <a:pt x="203692" y="208105"/>
                </a:lnTo>
                <a:lnTo>
                  <a:pt x="220311" y="252736"/>
                </a:lnTo>
                <a:lnTo>
                  <a:pt x="235354" y="300750"/>
                </a:lnTo>
                <a:lnTo>
                  <a:pt x="248722" y="351893"/>
                </a:lnTo>
                <a:lnTo>
                  <a:pt x="260311" y="405916"/>
                </a:lnTo>
                <a:lnTo>
                  <a:pt x="270021" y="462567"/>
                </a:lnTo>
                <a:lnTo>
                  <a:pt x="277750" y="521596"/>
                </a:lnTo>
                <a:lnTo>
                  <a:pt x="283397" y="582751"/>
                </a:lnTo>
                <a:lnTo>
                  <a:pt x="286859" y="645782"/>
                </a:lnTo>
                <a:lnTo>
                  <a:pt x="288036" y="710438"/>
                </a:lnTo>
                <a:lnTo>
                  <a:pt x="288036" y="942339"/>
                </a:lnTo>
                <a:lnTo>
                  <a:pt x="289212" y="1006995"/>
                </a:lnTo>
                <a:lnTo>
                  <a:pt x="292674" y="1070026"/>
                </a:lnTo>
                <a:lnTo>
                  <a:pt x="298321" y="1131181"/>
                </a:lnTo>
                <a:lnTo>
                  <a:pt x="306050" y="1190210"/>
                </a:lnTo>
                <a:lnTo>
                  <a:pt x="315760" y="1246861"/>
                </a:lnTo>
                <a:lnTo>
                  <a:pt x="327349" y="1300884"/>
                </a:lnTo>
                <a:lnTo>
                  <a:pt x="340717" y="1352027"/>
                </a:lnTo>
                <a:lnTo>
                  <a:pt x="355760" y="1400041"/>
                </a:lnTo>
                <a:lnTo>
                  <a:pt x="372379" y="1444672"/>
                </a:lnTo>
                <a:lnTo>
                  <a:pt x="390472" y="1485671"/>
                </a:lnTo>
                <a:lnTo>
                  <a:pt x="409936" y="1522787"/>
                </a:lnTo>
                <a:lnTo>
                  <a:pt x="430671" y="1555768"/>
                </a:lnTo>
                <a:lnTo>
                  <a:pt x="475545" y="1608324"/>
                </a:lnTo>
                <a:lnTo>
                  <a:pt x="524283" y="1641329"/>
                </a:lnTo>
                <a:lnTo>
                  <a:pt x="576072" y="1652777"/>
                </a:lnTo>
                <a:lnTo>
                  <a:pt x="549846" y="1655681"/>
                </a:lnTo>
                <a:lnTo>
                  <a:pt x="499482" y="1678159"/>
                </a:lnTo>
                <a:lnTo>
                  <a:pt x="452574" y="1721191"/>
                </a:lnTo>
                <a:lnTo>
                  <a:pt x="409936" y="1782768"/>
                </a:lnTo>
                <a:lnTo>
                  <a:pt x="390472" y="1819884"/>
                </a:lnTo>
                <a:lnTo>
                  <a:pt x="372379" y="1860883"/>
                </a:lnTo>
                <a:lnTo>
                  <a:pt x="355760" y="1905514"/>
                </a:lnTo>
                <a:lnTo>
                  <a:pt x="340717" y="1953528"/>
                </a:lnTo>
                <a:lnTo>
                  <a:pt x="327349" y="2004671"/>
                </a:lnTo>
                <a:lnTo>
                  <a:pt x="315760" y="2058694"/>
                </a:lnTo>
                <a:lnTo>
                  <a:pt x="306050" y="2115345"/>
                </a:lnTo>
                <a:lnTo>
                  <a:pt x="298321" y="2174374"/>
                </a:lnTo>
                <a:lnTo>
                  <a:pt x="292674" y="2235529"/>
                </a:lnTo>
                <a:lnTo>
                  <a:pt x="289212" y="2298560"/>
                </a:lnTo>
                <a:lnTo>
                  <a:pt x="288036" y="2363216"/>
                </a:lnTo>
                <a:lnTo>
                  <a:pt x="288036" y="2595118"/>
                </a:lnTo>
                <a:lnTo>
                  <a:pt x="286859" y="2659773"/>
                </a:lnTo>
                <a:lnTo>
                  <a:pt x="283397" y="2722804"/>
                </a:lnTo>
                <a:lnTo>
                  <a:pt x="277750" y="2783959"/>
                </a:lnTo>
                <a:lnTo>
                  <a:pt x="270021" y="2842988"/>
                </a:lnTo>
                <a:lnTo>
                  <a:pt x="260311" y="2899639"/>
                </a:lnTo>
                <a:lnTo>
                  <a:pt x="248722" y="2953662"/>
                </a:lnTo>
                <a:lnTo>
                  <a:pt x="235354" y="3004805"/>
                </a:lnTo>
                <a:lnTo>
                  <a:pt x="220311" y="3052819"/>
                </a:lnTo>
                <a:lnTo>
                  <a:pt x="203692" y="3097450"/>
                </a:lnTo>
                <a:lnTo>
                  <a:pt x="185599" y="3138449"/>
                </a:lnTo>
                <a:lnTo>
                  <a:pt x="166135" y="3175565"/>
                </a:lnTo>
                <a:lnTo>
                  <a:pt x="145400" y="3208546"/>
                </a:lnTo>
                <a:lnTo>
                  <a:pt x="100526" y="3261102"/>
                </a:lnTo>
                <a:lnTo>
                  <a:pt x="51788" y="3294107"/>
                </a:lnTo>
                <a:lnTo>
                  <a:pt x="26225" y="3302652"/>
                </a:lnTo>
                <a:lnTo>
                  <a:pt x="0" y="3305555"/>
                </a:lnTo>
              </a:path>
            </a:pathLst>
          </a:custGeom>
          <a:ln w="38100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10553" y="1645665"/>
            <a:ext cx="12439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5" dirty="0">
                <a:solidFill>
                  <a:srgbClr val="FF00FF"/>
                </a:solidFill>
                <a:latin typeface="Arial"/>
                <a:cs typeface="Arial"/>
              </a:rPr>
              <a:t>82%</a:t>
            </a:r>
            <a:endParaRPr sz="4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10553" y="3119374"/>
            <a:ext cx="1916430" cy="173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des</a:t>
            </a:r>
            <a:r>
              <a:rPr sz="1400" b="1" spc="-4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émissions</a:t>
            </a:r>
            <a:r>
              <a:rPr sz="1400" b="1" spc="-6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de</a:t>
            </a:r>
            <a:r>
              <a:rPr sz="1400" b="1" spc="-3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00FF"/>
                </a:solidFill>
                <a:latin typeface="Arial"/>
                <a:cs typeface="Arial"/>
              </a:rPr>
              <a:t>CO2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des</a:t>
            </a:r>
            <a:r>
              <a:rPr sz="1400" b="1" spc="-7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bâtiments</a:t>
            </a:r>
            <a:r>
              <a:rPr sz="1400" b="1" spc="-6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00FF"/>
                </a:solidFill>
                <a:latin typeface="Arial"/>
                <a:cs typeface="Arial"/>
              </a:rPr>
              <a:t>sont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liés</a:t>
            </a:r>
            <a:r>
              <a:rPr sz="1400" b="1" spc="-4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aux</a:t>
            </a:r>
            <a:r>
              <a:rPr sz="1400" b="1" spc="-3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FF"/>
                </a:solidFill>
                <a:latin typeface="Arial"/>
                <a:cs typeface="Arial"/>
              </a:rPr>
              <a:t>énergies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fossiles</a:t>
            </a:r>
            <a:r>
              <a:rPr sz="1400" b="1" spc="-7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(gaz,</a:t>
            </a:r>
            <a:r>
              <a:rPr sz="1400" b="1" spc="-6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FF"/>
                </a:solidFill>
                <a:latin typeface="Arial"/>
                <a:cs typeface="Arial"/>
              </a:rPr>
              <a:t>fioul)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brûlées</a:t>
            </a:r>
            <a:r>
              <a:rPr sz="1400" b="1" spc="-6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dans</a:t>
            </a:r>
            <a:r>
              <a:rPr sz="1400" b="1" spc="-4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00FF"/>
                </a:solidFill>
                <a:latin typeface="Arial"/>
                <a:cs typeface="Arial"/>
              </a:rPr>
              <a:t>le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bâtiment</a:t>
            </a:r>
            <a:r>
              <a:rPr sz="1400" b="1" spc="-6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pour</a:t>
            </a:r>
            <a:r>
              <a:rPr sz="1400" b="1" spc="-5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00FF"/>
                </a:solidFill>
                <a:latin typeface="Arial"/>
                <a:cs typeface="Arial"/>
              </a:rPr>
              <a:t>la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chaleur</a:t>
            </a:r>
            <a:r>
              <a:rPr sz="1400" b="1" spc="-6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FF"/>
                </a:solidFill>
                <a:latin typeface="Arial"/>
                <a:cs typeface="Arial"/>
              </a:rPr>
              <a:t>(chauffage,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ECS)</a:t>
            </a:r>
            <a:r>
              <a:rPr sz="1400" b="1" spc="-2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ou</a:t>
            </a:r>
            <a:r>
              <a:rPr sz="1400" b="1" spc="-2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la</a:t>
            </a:r>
            <a:r>
              <a:rPr sz="1400" b="1" spc="-1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FF"/>
                </a:solidFill>
                <a:latin typeface="Arial"/>
                <a:cs typeface="Arial"/>
              </a:rPr>
              <a:t>cuisson.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38571" y="5353303"/>
            <a:ext cx="275399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Les</a:t>
            </a:r>
            <a:r>
              <a:rPr sz="1400" b="1" spc="-4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usages</a:t>
            </a:r>
            <a:r>
              <a:rPr sz="1400" b="1" spc="-4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FF"/>
                </a:solidFill>
                <a:latin typeface="Arial"/>
                <a:cs typeface="Arial"/>
              </a:rPr>
              <a:t>électriques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(éclairage,</a:t>
            </a:r>
            <a:r>
              <a:rPr sz="1400" b="1" spc="-3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FF"/>
                </a:solidFill>
                <a:latin typeface="Arial"/>
                <a:cs typeface="Arial"/>
              </a:rPr>
              <a:t>électroménager,</a:t>
            </a:r>
            <a:r>
              <a:rPr sz="1400" b="1" spc="-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00FF"/>
                </a:solidFill>
                <a:latin typeface="Arial"/>
                <a:cs typeface="Arial"/>
              </a:rPr>
              <a:t>etc)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sont</a:t>
            </a:r>
            <a:r>
              <a:rPr sz="1400" b="1" spc="-4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très</a:t>
            </a:r>
            <a:r>
              <a:rPr sz="1400" b="1" spc="-4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peu</a:t>
            </a:r>
            <a:r>
              <a:rPr sz="1400" b="1" spc="-4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émetteurs</a:t>
            </a:r>
            <a:r>
              <a:rPr sz="1400" b="1" spc="-5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de</a:t>
            </a:r>
            <a:r>
              <a:rPr sz="1400" b="1" spc="-2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00FF"/>
                </a:solidFill>
                <a:latin typeface="Arial"/>
                <a:cs typeface="Arial"/>
              </a:rPr>
              <a:t>CO2.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(En</a:t>
            </a:r>
            <a:r>
              <a:rPr sz="1400" b="1" spc="-35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FF"/>
                </a:solidFill>
                <a:latin typeface="Arial"/>
                <a:cs typeface="Arial"/>
              </a:rPr>
              <a:t>France</a:t>
            </a:r>
            <a:r>
              <a:rPr sz="1400" b="1" spc="-50" dirty="0">
                <a:solidFill>
                  <a:srgbClr val="FF00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00FF"/>
                </a:solidFill>
                <a:latin typeface="Arial"/>
                <a:cs typeface="Arial"/>
              </a:rPr>
              <a:t>!)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5119" y="2388107"/>
            <a:ext cx="2063496" cy="66903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700261" y="6425153"/>
            <a:ext cx="229235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z="1000" spc="-25" dirty="0">
                <a:latin typeface="Arial"/>
                <a:cs typeface="Arial"/>
              </a:rPr>
              <a:t>17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5190" rIns="0" bIns="0" rtlCol="0">
            <a:spAutoFit/>
          </a:bodyPr>
          <a:lstStyle/>
          <a:p>
            <a:pPr marL="2162175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7375E"/>
                </a:solidFill>
              </a:rPr>
              <a:t>Mener</a:t>
            </a:r>
            <a:r>
              <a:rPr sz="3200" spc="-4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la</a:t>
            </a:r>
            <a:r>
              <a:rPr sz="3200" spc="-2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réflexion</a:t>
            </a:r>
            <a:r>
              <a:rPr sz="3200" spc="-3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de</a:t>
            </a:r>
            <a:r>
              <a:rPr sz="3200" spc="-3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bout</a:t>
            </a:r>
            <a:r>
              <a:rPr sz="3200" spc="-4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en</a:t>
            </a:r>
            <a:r>
              <a:rPr sz="3200" spc="-20" dirty="0">
                <a:solidFill>
                  <a:srgbClr val="17375E"/>
                </a:solidFill>
              </a:rPr>
              <a:t> bout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795" y="2421635"/>
            <a:ext cx="2913888" cy="19216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8261" y="4434077"/>
            <a:ext cx="24237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1.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Réduire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besoin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30523" y="2421635"/>
            <a:ext cx="2375916" cy="196443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26509" y="4479747"/>
            <a:ext cx="149288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2.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Améliorer</a:t>
            </a:r>
            <a:endParaRPr sz="200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l’efficience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28588" y="2426207"/>
            <a:ext cx="2471927" cy="19781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70726" y="4487367"/>
            <a:ext cx="169418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2.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Choisir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la</a:t>
            </a:r>
            <a:endParaRPr sz="2000">
              <a:latin typeface="Arial"/>
              <a:cs typeface="Arial"/>
            </a:endParaRPr>
          </a:p>
          <a:p>
            <a:pPr marL="280670" marR="5080" indent="-26860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bonne </a:t>
            </a:r>
            <a:r>
              <a:rPr sz="2000" b="1" spc="-10" dirty="0">
                <a:latin typeface="Arial"/>
                <a:cs typeface="Arial"/>
              </a:rPr>
              <a:t>source d’énergie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00261" y="6425153"/>
            <a:ext cx="229235" cy="18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z="1000" spc="-25" dirty="0">
                <a:latin typeface="Arial"/>
                <a:cs typeface="Arial"/>
              </a:rPr>
              <a:t>18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9668" y="433273"/>
            <a:ext cx="83204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Toutes</a:t>
            </a:r>
            <a:r>
              <a:rPr sz="3200" b="1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les</a:t>
            </a:r>
            <a:r>
              <a:rPr sz="32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productions</a:t>
            </a:r>
            <a:r>
              <a:rPr sz="3200" b="1" spc="-6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de</a:t>
            </a:r>
            <a:r>
              <a:rPr sz="32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ne</a:t>
            </a:r>
            <a:r>
              <a:rPr sz="32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se</a:t>
            </a:r>
            <a:r>
              <a:rPr sz="32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17375E"/>
                </a:solidFill>
                <a:latin typeface="Arial"/>
                <a:cs typeface="Arial"/>
              </a:rPr>
              <a:t>valent</a:t>
            </a:r>
            <a:r>
              <a:rPr sz="32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17375E"/>
                </a:solidFill>
                <a:latin typeface="Arial"/>
                <a:cs typeface="Arial"/>
              </a:rPr>
              <a:t>pas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1519" y="1848360"/>
            <a:ext cx="7030720" cy="4185285"/>
            <a:chOff x="351519" y="1848360"/>
            <a:chExt cx="7030720" cy="4185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519" y="1848360"/>
              <a:ext cx="7030384" cy="41851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64607" y="2209800"/>
              <a:ext cx="914400" cy="3314700"/>
            </a:xfrm>
            <a:custGeom>
              <a:avLst/>
              <a:gdLst/>
              <a:ahLst/>
              <a:cxnLst/>
              <a:rect l="l" t="t" r="r" b="b"/>
              <a:pathLst>
                <a:path w="914400" h="3314700">
                  <a:moveTo>
                    <a:pt x="0" y="3314700"/>
                  </a:moveTo>
                  <a:lnTo>
                    <a:pt x="914400" y="3314700"/>
                  </a:lnTo>
                  <a:lnTo>
                    <a:pt x="914400" y="0"/>
                  </a:lnTo>
                  <a:lnTo>
                    <a:pt x="0" y="0"/>
                  </a:lnTo>
                  <a:lnTo>
                    <a:pt x="0" y="3314700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81696" y="1914525"/>
            <a:ext cx="7023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5" dirty="0"/>
              <a:t>82</a:t>
            </a:r>
            <a:endParaRPr sz="4800"/>
          </a:p>
          <a:p>
            <a:pPr marL="12700">
              <a:lnSpc>
                <a:spcPct val="100000"/>
              </a:lnSpc>
            </a:pPr>
            <a:r>
              <a:rPr sz="4800" dirty="0"/>
              <a:t>%</a:t>
            </a:r>
            <a:endParaRPr sz="4800"/>
          </a:p>
        </p:txBody>
      </p:sp>
      <p:sp>
        <p:nvSpPr>
          <p:cNvPr id="7" name="object 7"/>
          <p:cNvSpPr txBox="1"/>
          <p:nvPr/>
        </p:nvSpPr>
        <p:spPr>
          <a:xfrm>
            <a:off x="7481696" y="3387928"/>
            <a:ext cx="1148715" cy="2160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latin typeface="Arial"/>
                <a:cs typeface="Arial"/>
              </a:rPr>
              <a:t>des </a:t>
            </a:r>
            <a:r>
              <a:rPr sz="1400" b="1" dirty="0">
                <a:latin typeface="Arial"/>
                <a:cs typeface="Arial"/>
              </a:rPr>
              <a:t>émissions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de </a:t>
            </a:r>
            <a:r>
              <a:rPr sz="1400" b="1" dirty="0">
                <a:latin typeface="Arial"/>
                <a:cs typeface="Arial"/>
              </a:rPr>
              <a:t>CO2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des </a:t>
            </a:r>
            <a:r>
              <a:rPr sz="1400" b="1" spc="-10" dirty="0">
                <a:latin typeface="Arial"/>
                <a:cs typeface="Arial"/>
              </a:rPr>
              <a:t>bâtiments </a:t>
            </a:r>
            <a:r>
              <a:rPr sz="1400" b="1" dirty="0">
                <a:latin typeface="Arial"/>
                <a:cs typeface="Arial"/>
              </a:rPr>
              <a:t>sont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liés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aux </a:t>
            </a:r>
            <a:r>
              <a:rPr sz="1400" b="1" spc="-10" dirty="0">
                <a:latin typeface="Arial"/>
                <a:cs typeface="Arial"/>
              </a:rPr>
              <a:t>énergies </a:t>
            </a:r>
            <a:r>
              <a:rPr sz="1400" b="1" dirty="0">
                <a:latin typeface="Arial"/>
                <a:cs typeface="Arial"/>
              </a:rPr>
              <a:t>fossiles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(gaz, </a:t>
            </a:r>
            <a:r>
              <a:rPr sz="1400" b="1" dirty="0">
                <a:latin typeface="Arial"/>
                <a:cs typeface="Arial"/>
              </a:rPr>
              <a:t>fioul)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brûlées </a:t>
            </a:r>
            <a:r>
              <a:rPr sz="1400" b="1" dirty="0">
                <a:latin typeface="Arial"/>
                <a:cs typeface="Arial"/>
              </a:rPr>
              <a:t>dans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le </a:t>
            </a:r>
            <a:r>
              <a:rPr sz="1400" b="1" spc="-10" dirty="0">
                <a:latin typeface="Arial"/>
                <a:cs typeface="Arial"/>
              </a:rPr>
              <a:t>bâtiment.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4691" y="435863"/>
            <a:ext cx="6616515" cy="46847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3736" y="5279847"/>
            <a:ext cx="6445250" cy="971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Construire</a:t>
            </a:r>
            <a:r>
              <a:rPr sz="16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c’est</a:t>
            </a:r>
            <a:r>
              <a:rPr sz="16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collaborer</a:t>
            </a:r>
            <a:r>
              <a:rPr sz="16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avec</a:t>
            </a:r>
            <a:r>
              <a:rPr sz="1600" b="1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6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terre,</a:t>
            </a:r>
            <a:r>
              <a:rPr sz="16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:</a:t>
            </a:r>
            <a:r>
              <a:rPr sz="1600" b="1" spc="-5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c’est</a:t>
            </a:r>
            <a:r>
              <a:rPr sz="16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mettre</a:t>
            </a:r>
            <a:r>
              <a:rPr sz="16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une</a:t>
            </a:r>
            <a:r>
              <a:rPr sz="1600" b="1" spc="-5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7375E"/>
                </a:solidFill>
                <a:latin typeface="Arial"/>
                <a:cs typeface="Arial"/>
              </a:rPr>
              <a:t>marque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humaine</a:t>
            </a:r>
            <a:r>
              <a:rPr sz="16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sur</a:t>
            </a:r>
            <a:r>
              <a:rPr sz="16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un</a:t>
            </a:r>
            <a:r>
              <a:rPr sz="16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paysage</a:t>
            </a:r>
            <a:r>
              <a:rPr sz="1600" b="1" spc="-1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qui</a:t>
            </a:r>
            <a:r>
              <a:rPr sz="16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en</a:t>
            </a:r>
            <a:r>
              <a:rPr sz="1600" b="1" spc="-5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sera</a:t>
            </a:r>
            <a:r>
              <a:rPr sz="16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à</a:t>
            </a:r>
            <a:r>
              <a:rPr sz="1600" b="1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7375E"/>
                </a:solidFill>
                <a:latin typeface="Arial"/>
                <a:cs typeface="Arial"/>
              </a:rPr>
              <a:t>jamais</a:t>
            </a:r>
            <a:r>
              <a:rPr sz="16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7375E"/>
                </a:solidFill>
                <a:latin typeface="Arial"/>
                <a:cs typeface="Arial"/>
              </a:rPr>
              <a:t>modifié</a:t>
            </a:r>
            <a:endParaRPr sz="1600">
              <a:latin typeface="Arial"/>
              <a:cs typeface="Arial"/>
            </a:endParaRPr>
          </a:p>
          <a:p>
            <a:pPr marL="3670300" marR="696595">
              <a:lnSpc>
                <a:spcPct val="102899"/>
              </a:lnSpc>
              <a:spcBef>
                <a:spcPts val="150"/>
              </a:spcBef>
            </a:pP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Marguerite</a:t>
            </a:r>
            <a:r>
              <a:rPr sz="1400" b="1" spc="-6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7375E"/>
                </a:solidFill>
                <a:latin typeface="Arial"/>
                <a:cs typeface="Arial"/>
              </a:rPr>
              <a:t>Yourcenar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Les</a:t>
            </a:r>
            <a:r>
              <a:rPr sz="1400" b="1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mémoires</a:t>
            </a:r>
            <a:r>
              <a:rPr sz="1400" b="1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7375E"/>
                </a:solidFill>
                <a:latin typeface="Arial"/>
                <a:cs typeface="Arial"/>
              </a:rPr>
              <a:t>d’Hadrien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25661" y="6425895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7492" y="189738"/>
            <a:ext cx="7785734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2842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17375E"/>
                </a:solidFill>
              </a:rPr>
              <a:t>Le</a:t>
            </a:r>
            <a:r>
              <a:rPr sz="3200" spc="-3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problème</a:t>
            </a:r>
            <a:r>
              <a:rPr sz="3200" spc="-3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du</a:t>
            </a:r>
            <a:r>
              <a:rPr sz="3200" spc="-2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CO2e</a:t>
            </a:r>
            <a:r>
              <a:rPr sz="3200" spc="-3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émis</a:t>
            </a:r>
            <a:r>
              <a:rPr sz="3200" spc="-1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par</a:t>
            </a:r>
            <a:r>
              <a:rPr sz="3200" spc="-5" dirty="0">
                <a:solidFill>
                  <a:srgbClr val="17375E"/>
                </a:solidFill>
              </a:rPr>
              <a:t> </a:t>
            </a:r>
            <a:r>
              <a:rPr sz="3200" spc="-25" dirty="0">
                <a:solidFill>
                  <a:srgbClr val="17375E"/>
                </a:solidFill>
              </a:rPr>
              <a:t>la </a:t>
            </a:r>
            <a:r>
              <a:rPr sz="3200" dirty="0">
                <a:solidFill>
                  <a:srgbClr val="FF00FF"/>
                </a:solidFill>
              </a:rPr>
              <a:t>consommation</a:t>
            </a:r>
            <a:r>
              <a:rPr sz="3200" spc="-75" dirty="0">
                <a:solidFill>
                  <a:srgbClr val="FF00FF"/>
                </a:solidFill>
              </a:rPr>
              <a:t> </a:t>
            </a:r>
            <a:r>
              <a:rPr sz="3200" dirty="0">
                <a:solidFill>
                  <a:srgbClr val="FF00FF"/>
                </a:solidFill>
              </a:rPr>
              <a:t>électrique</a:t>
            </a:r>
            <a:r>
              <a:rPr sz="3200" spc="-80" dirty="0">
                <a:solidFill>
                  <a:srgbClr val="FF00FF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des</a:t>
            </a:r>
            <a:r>
              <a:rPr sz="3200" spc="-60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bâtiments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3791" y="1388363"/>
            <a:ext cx="2743200" cy="18714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45514" y="3448050"/>
            <a:ext cx="301688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7185" marR="328930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Maison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Passivhaus 50kWh/m².an</a:t>
            </a:r>
            <a:endParaRPr sz="20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(26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kWh/m²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chauffage </a:t>
            </a:r>
            <a:r>
              <a:rPr sz="2000" b="1" dirty="0">
                <a:latin typeface="Arial"/>
                <a:cs typeface="Arial"/>
              </a:rPr>
              <a:t>au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gaz)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7325" y="4972303"/>
            <a:ext cx="25920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5765" marR="5080" indent="-393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Electricité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Allemagne </a:t>
            </a:r>
            <a:r>
              <a:rPr sz="2000" b="1" dirty="0">
                <a:latin typeface="Arial"/>
                <a:cs typeface="Arial"/>
              </a:rPr>
              <a:t>461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gCO2/kWh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0308" y="5886399"/>
            <a:ext cx="20891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18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kgCO2e/m².an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3708" y="1383791"/>
            <a:ext cx="2133599" cy="188061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953127" y="3448050"/>
            <a:ext cx="279146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Immeuble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années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2000</a:t>
            </a:r>
            <a:endParaRPr sz="2000">
              <a:latin typeface="Arial"/>
              <a:cs typeface="Arial"/>
            </a:endParaRPr>
          </a:p>
          <a:p>
            <a:pPr marL="231775" marR="226060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180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kWh/m².an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tout </a:t>
            </a:r>
            <a:r>
              <a:rPr sz="2000" b="1" spc="-10" dirty="0">
                <a:latin typeface="Arial"/>
                <a:cs typeface="Arial"/>
              </a:rPr>
              <a:t>électrique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77739" y="4972303"/>
            <a:ext cx="214122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 marR="5080" indent="-23939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Electricité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France </a:t>
            </a:r>
            <a:r>
              <a:rPr sz="2000" b="1" dirty="0">
                <a:latin typeface="Arial"/>
                <a:cs typeface="Arial"/>
              </a:rPr>
              <a:t>66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gCO2/kWh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05171" y="5886399"/>
            <a:ext cx="20891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11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kgCO2e/m².an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7492" y="189738"/>
            <a:ext cx="7785734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2842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17375E"/>
                </a:solidFill>
              </a:rPr>
              <a:t>Le</a:t>
            </a:r>
            <a:r>
              <a:rPr sz="3200" spc="-3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problème</a:t>
            </a:r>
            <a:r>
              <a:rPr sz="3200" spc="-3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du</a:t>
            </a:r>
            <a:r>
              <a:rPr sz="3200" spc="-2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CO2e</a:t>
            </a:r>
            <a:r>
              <a:rPr sz="3200" spc="-3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émis</a:t>
            </a:r>
            <a:r>
              <a:rPr sz="3200" spc="-1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par</a:t>
            </a:r>
            <a:r>
              <a:rPr sz="3200" spc="-5" dirty="0">
                <a:solidFill>
                  <a:srgbClr val="17375E"/>
                </a:solidFill>
              </a:rPr>
              <a:t> </a:t>
            </a:r>
            <a:r>
              <a:rPr sz="3200" spc="-25" dirty="0">
                <a:solidFill>
                  <a:srgbClr val="17375E"/>
                </a:solidFill>
              </a:rPr>
              <a:t>la </a:t>
            </a:r>
            <a:r>
              <a:rPr sz="3200" dirty="0">
                <a:solidFill>
                  <a:srgbClr val="FF00FF"/>
                </a:solidFill>
              </a:rPr>
              <a:t>consommation</a:t>
            </a:r>
            <a:r>
              <a:rPr sz="3200" spc="-75" dirty="0">
                <a:solidFill>
                  <a:srgbClr val="FF00FF"/>
                </a:solidFill>
              </a:rPr>
              <a:t> </a:t>
            </a:r>
            <a:r>
              <a:rPr sz="3200" dirty="0">
                <a:solidFill>
                  <a:srgbClr val="FF00FF"/>
                </a:solidFill>
              </a:rPr>
              <a:t>électrique</a:t>
            </a:r>
            <a:r>
              <a:rPr sz="3200" spc="-80" dirty="0">
                <a:solidFill>
                  <a:srgbClr val="FF00FF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des</a:t>
            </a:r>
            <a:r>
              <a:rPr sz="3200" spc="-60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bâtiments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107" y="2061972"/>
            <a:ext cx="8939784" cy="36362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477" rIns="0" bIns="0" rtlCol="0">
            <a:spAutoFit/>
          </a:bodyPr>
          <a:lstStyle/>
          <a:p>
            <a:pPr marL="11684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7375E"/>
                </a:solidFill>
              </a:rPr>
              <a:t>L’avenir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Thermopompes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(PAC)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332102" y="2480563"/>
            <a:ext cx="665353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Est-ce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réellement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performant,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même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bâtiments </a:t>
            </a:r>
            <a:r>
              <a:rPr sz="2000" b="1" dirty="0">
                <a:latin typeface="Arial"/>
                <a:cs typeface="Arial"/>
              </a:rPr>
              <a:t>moyennement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isolés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  <a:p>
            <a:pPr marL="1233170" marR="1224280" algn="ctr">
              <a:lnSpc>
                <a:spcPts val="4800"/>
              </a:lnSpc>
              <a:spcBef>
                <a:spcPts val="560"/>
              </a:spcBef>
            </a:pPr>
            <a:r>
              <a:rPr sz="2000" b="1" dirty="0">
                <a:latin typeface="Arial"/>
                <a:cs typeface="Arial"/>
              </a:rPr>
              <a:t>Fonctionnent-elles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plein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hiver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? </a:t>
            </a:r>
            <a:r>
              <a:rPr sz="2000" b="1" spc="-10" dirty="0">
                <a:latin typeface="Arial"/>
                <a:cs typeface="Arial"/>
              </a:rPr>
              <a:t>N’est-</a:t>
            </a:r>
            <a:r>
              <a:rPr sz="2000" b="1" dirty="0">
                <a:latin typeface="Arial"/>
                <a:cs typeface="Arial"/>
              </a:rPr>
              <a:t>ce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une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fausse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solution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839"/>
              </a:spcBef>
            </a:pPr>
            <a:r>
              <a:rPr sz="2000" b="1" dirty="0">
                <a:latin typeface="Arial"/>
                <a:cs typeface="Arial"/>
              </a:rPr>
              <a:t>Est-ce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vraiment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adapté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à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tous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les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contextes</a:t>
            </a:r>
            <a:r>
              <a:rPr sz="2000" b="1" spc="-50" dirty="0">
                <a:latin typeface="Arial"/>
                <a:cs typeface="Arial"/>
              </a:rPr>
              <a:t> ?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477" rIns="0" bIns="0" rtlCol="0">
            <a:spAutoFit/>
          </a:bodyPr>
          <a:lstStyle/>
          <a:p>
            <a:pPr marL="11684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7375E"/>
                </a:solidFill>
              </a:rPr>
              <a:t>L’avenir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Thermopompes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(PAC)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766572" y="1872995"/>
            <a:ext cx="5699760" cy="3961129"/>
            <a:chOff x="766572" y="1872995"/>
            <a:chExt cx="5699760" cy="39611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6572" y="2040635"/>
              <a:ext cx="2037588" cy="28803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1364" y="2953511"/>
              <a:ext cx="2040636" cy="28803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2251" y="1872995"/>
              <a:ext cx="2164079" cy="288036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244600" y="1090676"/>
            <a:ext cx="66541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58975" marR="5080" indent="-194691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Est-ce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réellement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performant,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même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bâtiments </a:t>
            </a:r>
            <a:r>
              <a:rPr sz="2000" b="1" dirty="0">
                <a:latin typeface="Arial"/>
                <a:cs typeface="Arial"/>
              </a:rPr>
              <a:t>moyennement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isolés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5195" y="4939410"/>
            <a:ext cx="130175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55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Royaume-</a:t>
            </a:r>
            <a:r>
              <a:rPr sz="1400" spc="-25" dirty="0">
                <a:latin typeface="Arial"/>
                <a:cs typeface="Arial"/>
              </a:rPr>
              <a:t>Uni </a:t>
            </a:r>
            <a:r>
              <a:rPr sz="1400" dirty="0">
                <a:latin typeface="Arial"/>
                <a:cs typeface="Arial"/>
              </a:rPr>
              <a:t>Mars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2023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742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installations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44317" y="5881827"/>
            <a:ext cx="120269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Allemagne </a:t>
            </a:r>
            <a:r>
              <a:rPr sz="1400" dirty="0">
                <a:latin typeface="Arial"/>
                <a:cs typeface="Arial"/>
              </a:rPr>
              <a:t>Juillet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2020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56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installations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39183" y="4763515"/>
            <a:ext cx="120269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084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Irlande </a:t>
            </a:r>
            <a:r>
              <a:rPr sz="1400" dirty="0">
                <a:latin typeface="Arial"/>
                <a:cs typeface="Arial"/>
              </a:rPr>
              <a:t>Août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2021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12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installations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73495" y="5634024"/>
            <a:ext cx="120269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2265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Norvège </a:t>
            </a:r>
            <a:r>
              <a:rPr sz="1400" dirty="0">
                <a:latin typeface="Arial"/>
                <a:cs typeface="Arial"/>
              </a:rPr>
              <a:t>Mars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2015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15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installations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56603" y="2726435"/>
            <a:ext cx="2036063" cy="28788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477" rIns="0" bIns="0" rtlCol="0">
            <a:spAutoFit/>
          </a:bodyPr>
          <a:lstStyle/>
          <a:p>
            <a:pPr marL="11684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7375E"/>
                </a:solidFill>
              </a:rPr>
              <a:t>L’avenir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Thermopompes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(PAC)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244600" y="1090676"/>
            <a:ext cx="66541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58975" marR="5080" indent="-194691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Est-ce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réellement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performant,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même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bâtiments </a:t>
            </a:r>
            <a:r>
              <a:rPr sz="2000" b="1" dirty="0">
                <a:latin typeface="Arial"/>
                <a:cs typeface="Arial"/>
              </a:rPr>
              <a:t>moyennement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isolés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1578" y="1873425"/>
            <a:ext cx="4914769" cy="26160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088" y="1793748"/>
            <a:ext cx="2625852" cy="37078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5938" y="4625708"/>
            <a:ext cx="4894252" cy="7439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62078" y="5485374"/>
            <a:ext cx="5014580" cy="99040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17703" y="5603544"/>
            <a:ext cx="290957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5080" indent="-13970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+0,4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point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COP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saisonnier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(SPF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- </a:t>
            </a:r>
            <a:r>
              <a:rPr sz="1400" dirty="0">
                <a:latin typeface="Arial"/>
                <a:cs typeface="Arial"/>
              </a:rPr>
              <a:t>Seasonal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Performance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Factor)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entre </a:t>
            </a:r>
            <a:r>
              <a:rPr sz="1400" dirty="0">
                <a:latin typeface="Arial"/>
                <a:cs typeface="Arial"/>
              </a:rPr>
              <a:t>les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deux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campagnes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mesures</a:t>
            </a:r>
            <a:endParaRPr sz="1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(2017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&gt;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2022)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477" rIns="0" bIns="0" rtlCol="0">
            <a:spAutoFit/>
          </a:bodyPr>
          <a:lstStyle/>
          <a:p>
            <a:pPr marL="11684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7375E"/>
                </a:solidFill>
              </a:rPr>
              <a:t>L’avenir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Thermopompes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(PAC)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2465577" y="1090676"/>
            <a:ext cx="42132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Fonctionnent-elles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plein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hiver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6553" y="1707902"/>
            <a:ext cx="8111923" cy="20594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719" y="4364735"/>
            <a:ext cx="4826508" cy="249326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80185" y="3843654"/>
            <a:ext cx="6779259" cy="141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Même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pour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eau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80°C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-20°C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extérieur,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COP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reste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supérieur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1,7.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latin typeface="Arial"/>
              <a:cs typeface="Arial"/>
            </a:endParaRPr>
          </a:p>
          <a:p>
            <a:pPr marL="397573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Etats-</a:t>
            </a:r>
            <a:r>
              <a:rPr sz="1400" spc="-20" dirty="0">
                <a:latin typeface="Arial"/>
                <a:cs typeface="Arial"/>
              </a:rPr>
              <a:t>Unis</a:t>
            </a:r>
            <a:endParaRPr sz="1400">
              <a:latin typeface="Arial"/>
              <a:cs typeface="Arial"/>
            </a:endParaRPr>
          </a:p>
          <a:p>
            <a:pPr marL="3975735" marR="508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Concours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entre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industriels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cours </a:t>
            </a:r>
            <a:r>
              <a:rPr sz="1400" dirty="0">
                <a:latin typeface="Arial"/>
                <a:cs typeface="Arial"/>
              </a:rPr>
              <a:t>pour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PAC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fonctionnant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par</a:t>
            </a:r>
            <a:endParaRPr sz="1400">
              <a:latin typeface="Arial"/>
              <a:cs typeface="Arial"/>
            </a:endParaRPr>
          </a:p>
          <a:p>
            <a:pPr marL="3975735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-30°C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avec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COP&gt;2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477" rIns="0" bIns="0" rtlCol="0">
            <a:spAutoFit/>
          </a:bodyPr>
          <a:lstStyle/>
          <a:p>
            <a:pPr marL="11684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7375E"/>
                </a:solidFill>
              </a:rPr>
              <a:t>L’avenir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Thermopompes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(PAC)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007361" y="3144773"/>
            <a:ext cx="1158240" cy="1084580"/>
            <a:chOff x="2007361" y="3144773"/>
            <a:chExt cx="1158240" cy="1084580"/>
          </a:xfrm>
        </p:grpSpPr>
        <p:sp>
          <p:nvSpPr>
            <p:cNvPr id="4" name="object 4"/>
            <p:cNvSpPr/>
            <p:nvPr/>
          </p:nvSpPr>
          <p:spPr>
            <a:xfrm>
              <a:off x="2303525" y="3144773"/>
              <a:ext cx="567055" cy="565785"/>
            </a:xfrm>
            <a:custGeom>
              <a:avLst/>
              <a:gdLst/>
              <a:ahLst/>
              <a:cxnLst/>
              <a:rect l="l" t="t" r="r" b="b"/>
              <a:pathLst>
                <a:path w="567055" h="565785">
                  <a:moveTo>
                    <a:pt x="283463" y="0"/>
                  </a:moveTo>
                  <a:lnTo>
                    <a:pt x="0" y="565403"/>
                  </a:lnTo>
                  <a:lnTo>
                    <a:pt x="566928" y="565403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0061" y="3650741"/>
              <a:ext cx="1132840" cy="565785"/>
            </a:xfrm>
            <a:custGeom>
              <a:avLst/>
              <a:gdLst/>
              <a:ahLst/>
              <a:cxnLst/>
              <a:rect l="l" t="t" r="r" b="b"/>
              <a:pathLst>
                <a:path w="1132839" h="565785">
                  <a:moveTo>
                    <a:pt x="848868" y="0"/>
                  </a:moveTo>
                  <a:lnTo>
                    <a:pt x="283463" y="0"/>
                  </a:lnTo>
                  <a:lnTo>
                    <a:pt x="0" y="565403"/>
                  </a:lnTo>
                  <a:lnTo>
                    <a:pt x="1132332" y="565403"/>
                  </a:lnTo>
                  <a:lnTo>
                    <a:pt x="848868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20061" y="3650741"/>
              <a:ext cx="1132840" cy="565785"/>
            </a:xfrm>
            <a:custGeom>
              <a:avLst/>
              <a:gdLst/>
              <a:ahLst/>
              <a:cxnLst/>
              <a:rect l="l" t="t" r="r" b="b"/>
              <a:pathLst>
                <a:path w="1132839" h="565785">
                  <a:moveTo>
                    <a:pt x="0" y="565403"/>
                  </a:moveTo>
                  <a:lnTo>
                    <a:pt x="283463" y="0"/>
                  </a:lnTo>
                  <a:lnTo>
                    <a:pt x="848868" y="0"/>
                  </a:lnTo>
                  <a:lnTo>
                    <a:pt x="1132332" y="565403"/>
                  </a:lnTo>
                  <a:lnTo>
                    <a:pt x="0" y="565403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27326" y="3663822"/>
            <a:ext cx="716280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88900" marR="5080" indent="-76200">
              <a:lnSpc>
                <a:spcPts val="1750"/>
              </a:lnSpc>
              <a:spcBef>
                <a:spcPts val="295"/>
              </a:spcBef>
            </a:pPr>
            <a:r>
              <a:rPr sz="1600" spc="-100" dirty="0">
                <a:solidFill>
                  <a:srgbClr val="F1F1F1"/>
                </a:solidFill>
                <a:latin typeface="Arial"/>
                <a:cs typeface="Arial"/>
              </a:rPr>
              <a:t>Propane </a:t>
            </a:r>
            <a:r>
              <a:rPr sz="1600" spc="-25" dirty="0">
                <a:solidFill>
                  <a:srgbClr val="F1F1F1"/>
                </a:solidFill>
                <a:latin typeface="Arial"/>
                <a:cs typeface="Arial"/>
              </a:rPr>
              <a:t>(R290)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23898" y="4203446"/>
            <a:ext cx="1724660" cy="589280"/>
            <a:chOff x="1723898" y="4203446"/>
            <a:chExt cx="1724660" cy="589280"/>
          </a:xfrm>
        </p:grpSpPr>
        <p:sp>
          <p:nvSpPr>
            <p:cNvPr id="9" name="object 9"/>
            <p:cNvSpPr/>
            <p:nvPr/>
          </p:nvSpPr>
          <p:spPr>
            <a:xfrm>
              <a:off x="1736598" y="4216146"/>
              <a:ext cx="1699260" cy="563880"/>
            </a:xfrm>
            <a:custGeom>
              <a:avLst/>
              <a:gdLst/>
              <a:ahLst/>
              <a:cxnLst/>
              <a:rect l="l" t="t" r="r" b="b"/>
              <a:pathLst>
                <a:path w="1699260" h="563879">
                  <a:moveTo>
                    <a:pt x="1416558" y="0"/>
                  </a:moveTo>
                  <a:lnTo>
                    <a:pt x="282701" y="0"/>
                  </a:lnTo>
                  <a:lnTo>
                    <a:pt x="0" y="563879"/>
                  </a:lnTo>
                  <a:lnTo>
                    <a:pt x="1699260" y="563879"/>
                  </a:lnTo>
                  <a:lnTo>
                    <a:pt x="1416558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36598" y="4216146"/>
              <a:ext cx="1699260" cy="563880"/>
            </a:xfrm>
            <a:custGeom>
              <a:avLst/>
              <a:gdLst/>
              <a:ahLst/>
              <a:cxnLst/>
              <a:rect l="l" t="t" r="r" b="b"/>
              <a:pathLst>
                <a:path w="1699260" h="563879">
                  <a:moveTo>
                    <a:pt x="0" y="563879"/>
                  </a:moveTo>
                  <a:lnTo>
                    <a:pt x="282701" y="0"/>
                  </a:lnTo>
                  <a:lnTo>
                    <a:pt x="1416558" y="0"/>
                  </a:lnTo>
                  <a:lnTo>
                    <a:pt x="1699260" y="563879"/>
                  </a:lnTo>
                  <a:lnTo>
                    <a:pt x="0" y="56387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236723" y="4340097"/>
            <a:ext cx="6985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95" dirty="0">
                <a:solidFill>
                  <a:srgbClr val="F1F1F1"/>
                </a:solidFill>
                <a:latin typeface="Arial"/>
                <a:cs typeface="Arial"/>
              </a:rPr>
              <a:t>R1234yf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40433" y="4767326"/>
            <a:ext cx="2291715" cy="591185"/>
            <a:chOff x="1440433" y="4767326"/>
            <a:chExt cx="2291715" cy="591185"/>
          </a:xfrm>
        </p:grpSpPr>
        <p:sp>
          <p:nvSpPr>
            <p:cNvPr id="13" name="object 13"/>
            <p:cNvSpPr/>
            <p:nvPr/>
          </p:nvSpPr>
          <p:spPr>
            <a:xfrm>
              <a:off x="1453133" y="4780026"/>
              <a:ext cx="2266315" cy="565785"/>
            </a:xfrm>
            <a:custGeom>
              <a:avLst/>
              <a:gdLst/>
              <a:ahLst/>
              <a:cxnLst/>
              <a:rect l="l" t="t" r="r" b="b"/>
              <a:pathLst>
                <a:path w="2266315" h="565785">
                  <a:moveTo>
                    <a:pt x="1982724" y="0"/>
                  </a:moveTo>
                  <a:lnTo>
                    <a:pt x="283464" y="0"/>
                  </a:lnTo>
                  <a:lnTo>
                    <a:pt x="0" y="565404"/>
                  </a:lnTo>
                  <a:lnTo>
                    <a:pt x="2266188" y="565404"/>
                  </a:lnTo>
                  <a:lnTo>
                    <a:pt x="1982724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3133" y="4780026"/>
              <a:ext cx="2266315" cy="565785"/>
            </a:xfrm>
            <a:custGeom>
              <a:avLst/>
              <a:gdLst/>
              <a:ahLst/>
              <a:cxnLst/>
              <a:rect l="l" t="t" r="r" b="b"/>
              <a:pathLst>
                <a:path w="2266315" h="565785">
                  <a:moveTo>
                    <a:pt x="0" y="565404"/>
                  </a:moveTo>
                  <a:lnTo>
                    <a:pt x="283464" y="0"/>
                  </a:lnTo>
                  <a:lnTo>
                    <a:pt x="1982724" y="0"/>
                  </a:lnTo>
                  <a:lnTo>
                    <a:pt x="2266188" y="565404"/>
                  </a:lnTo>
                  <a:lnTo>
                    <a:pt x="0" y="56540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416810" y="4905247"/>
            <a:ext cx="3403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45" dirty="0">
                <a:solidFill>
                  <a:srgbClr val="F1F1F1"/>
                </a:solidFill>
                <a:latin typeface="Arial"/>
                <a:cs typeface="Arial"/>
              </a:rPr>
              <a:t>R32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75258" y="5332729"/>
            <a:ext cx="2858770" cy="589280"/>
            <a:chOff x="1175258" y="5332729"/>
            <a:chExt cx="2858770" cy="589280"/>
          </a:xfrm>
        </p:grpSpPr>
        <p:sp>
          <p:nvSpPr>
            <p:cNvPr id="17" name="object 17"/>
            <p:cNvSpPr/>
            <p:nvPr/>
          </p:nvSpPr>
          <p:spPr>
            <a:xfrm>
              <a:off x="1187958" y="5345429"/>
              <a:ext cx="2833370" cy="563880"/>
            </a:xfrm>
            <a:custGeom>
              <a:avLst/>
              <a:gdLst/>
              <a:ahLst/>
              <a:cxnLst/>
              <a:rect l="l" t="t" r="r" b="b"/>
              <a:pathLst>
                <a:path w="2833370" h="563879">
                  <a:moveTo>
                    <a:pt x="2550414" y="0"/>
                  </a:moveTo>
                  <a:lnTo>
                    <a:pt x="282701" y="0"/>
                  </a:lnTo>
                  <a:lnTo>
                    <a:pt x="0" y="563880"/>
                  </a:lnTo>
                  <a:lnTo>
                    <a:pt x="2833116" y="563880"/>
                  </a:lnTo>
                  <a:lnTo>
                    <a:pt x="2550414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87958" y="5345429"/>
              <a:ext cx="2833370" cy="563880"/>
            </a:xfrm>
            <a:custGeom>
              <a:avLst/>
              <a:gdLst/>
              <a:ahLst/>
              <a:cxnLst/>
              <a:rect l="l" t="t" r="r" b="b"/>
              <a:pathLst>
                <a:path w="2833370" h="563879">
                  <a:moveTo>
                    <a:pt x="0" y="563880"/>
                  </a:moveTo>
                  <a:lnTo>
                    <a:pt x="282701" y="0"/>
                  </a:lnTo>
                  <a:lnTo>
                    <a:pt x="2550414" y="0"/>
                  </a:lnTo>
                  <a:lnTo>
                    <a:pt x="2833116" y="563880"/>
                  </a:lnTo>
                  <a:lnTo>
                    <a:pt x="0" y="56388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61235" y="5470042"/>
            <a:ext cx="16846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5" dirty="0">
                <a:solidFill>
                  <a:srgbClr val="F1F1F1"/>
                </a:solidFill>
                <a:latin typeface="Arial"/>
                <a:cs typeface="Arial"/>
              </a:rPr>
              <a:t>R410A</a:t>
            </a:r>
            <a:r>
              <a:rPr sz="1600" spc="-3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F1F1F1"/>
                </a:solidFill>
                <a:latin typeface="Arial"/>
                <a:cs typeface="Arial"/>
              </a:rPr>
              <a:t>(blend</a:t>
            </a:r>
            <a:r>
              <a:rPr sz="1400" spc="-3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1F1F1"/>
                </a:solidFill>
                <a:latin typeface="Arial"/>
                <a:cs typeface="Arial"/>
              </a:rPr>
              <a:t>32/125)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79140" y="3788409"/>
            <a:ext cx="711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PRG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60241" y="4335017"/>
            <a:ext cx="176783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PRG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4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(mais</a:t>
            </a:r>
            <a:r>
              <a:rPr sz="1400" spc="-20" dirty="0">
                <a:latin typeface="Arial"/>
                <a:cs typeface="Arial"/>
              </a:rPr>
              <a:t> PFAS)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04665" y="4898897"/>
            <a:ext cx="9099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PRG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675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50867" y="5420969"/>
            <a:ext cx="10090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PRG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20" dirty="0">
                <a:latin typeface="Arial"/>
                <a:cs typeface="Arial"/>
              </a:rPr>
              <a:t> 2088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6102" y="4798314"/>
            <a:ext cx="7573645" cy="0"/>
          </a:xfrm>
          <a:custGeom>
            <a:avLst/>
            <a:gdLst/>
            <a:ahLst/>
            <a:cxnLst/>
            <a:rect l="l" t="t" r="r" b="b"/>
            <a:pathLst>
              <a:path w="7573645">
                <a:moveTo>
                  <a:pt x="0" y="0"/>
                </a:moveTo>
                <a:lnTo>
                  <a:pt x="7573137" y="0"/>
                </a:lnTo>
              </a:path>
            </a:pathLst>
          </a:custGeom>
          <a:ln w="22225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509131" y="4880228"/>
            <a:ext cx="179260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Directive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«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F-</a:t>
            </a:r>
            <a:r>
              <a:rPr sz="1400" dirty="0">
                <a:latin typeface="Arial"/>
                <a:cs typeface="Arial"/>
              </a:rPr>
              <a:t>Gas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» </a:t>
            </a:r>
            <a:r>
              <a:rPr sz="1400" spc="-10" dirty="0">
                <a:latin typeface="Arial"/>
                <a:cs typeface="Arial"/>
              </a:rPr>
              <a:t>Interdiction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fluides </a:t>
            </a:r>
            <a:r>
              <a:rPr sz="1400" dirty="0">
                <a:latin typeface="Arial"/>
                <a:cs typeface="Arial"/>
              </a:rPr>
              <a:t>PRG&gt;150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terme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62961" y="1090676"/>
            <a:ext cx="4309745" cy="2369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1285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N’est-</a:t>
            </a:r>
            <a:r>
              <a:rPr sz="2000" b="1" dirty="0">
                <a:latin typeface="Arial"/>
                <a:cs typeface="Arial"/>
              </a:rPr>
              <a:t>ce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une fausse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solution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>
              <a:latin typeface="Arial"/>
              <a:cs typeface="Arial"/>
            </a:endParaRPr>
          </a:p>
          <a:p>
            <a:pPr marL="323850" marR="111760" indent="-31115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PRG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Pouvoir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Réchauffement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Global </a:t>
            </a:r>
            <a:r>
              <a:rPr sz="1800" dirty="0">
                <a:latin typeface="Arial"/>
                <a:cs typeface="Arial"/>
              </a:rPr>
              <a:t>Référence: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IPCC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AR4,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100</a:t>
            </a:r>
            <a:r>
              <a:rPr sz="1800" spc="-25" dirty="0">
                <a:latin typeface="Arial"/>
                <a:cs typeface="Arial"/>
              </a:rPr>
              <a:t> ans</a:t>
            </a:r>
            <a:endParaRPr sz="1800">
              <a:latin typeface="Arial"/>
              <a:cs typeface="Arial"/>
            </a:endParaRPr>
          </a:p>
          <a:p>
            <a:pPr marL="547370" marR="2077085" indent="-45720">
              <a:lnSpc>
                <a:spcPct val="155200"/>
              </a:lnSpc>
              <a:spcBef>
                <a:spcPts val="1310"/>
              </a:spcBef>
            </a:pPr>
            <a:r>
              <a:rPr sz="1400" dirty="0">
                <a:latin typeface="Arial"/>
                <a:cs typeface="Arial"/>
              </a:rPr>
              <a:t>Ammoniac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PRG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0 </a:t>
            </a:r>
            <a:r>
              <a:rPr sz="1400" dirty="0">
                <a:latin typeface="Arial"/>
                <a:cs typeface="Arial"/>
              </a:rPr>
              <a:t>CO2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477" rIns="0" bIns="0" rtlCol="0">
            <a:spAutoFit/>
          </a:bodyPr>
          <a:lstStyle/>
          <a:p>
            <a:pPr marL="11684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7375E"/>
                </a:solidFill>
              </a:rPr>
              <a:t>L’avenir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Thermopompes</a:t>
            </a:r>
            <a:r>
              <a:rPr sz="3200" spc="-65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(PAC)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284858" y="1090676"/>
            <a:ext cx="6747509" cy="1459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784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Est-ce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vraiment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adapté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à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tous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les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contextes</a:t>
            </a:r>
            <a:r>
              <a:rPr sz="2000" b="1" spc="-50" dirty="0">
                <a:latin typeface="Arial"/>
                <a:cs typeface="Arial"/>
              </a:rPr>
              <a:t> ?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685"/>
              </a:spcBef>
            </a:pPr>
            <a:r>
              <a:rPr sz="2000" b="1" dirty="0">
                <a:latin typeface="Arial"/>
                <a:cs typeface="Arial"/>
              </a:rPr>
              <a:t>Contraintes: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poids,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encombrement,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bruit,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impact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visuel.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Peu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adapté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à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ville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dense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&gt;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Réseaux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chaleur.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7192" y="2781300"/>
            <a:ext cx="5483352" cy="35783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06904" y="6368288"/>
            <a:ext cx="26466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17375E"/>
                </a:solidFill>
                <a:latin typeface="Arial"/>
                <a:cs typeface="Arial"/>
              </a:rPr>
              <a:t>Rapport</a:t>
            </a:r>
            <a:r>
              <a:rPr sz="1100" spc="-1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7375E"/>
                </a:solidFill>
                <a:latin typeface="Arial"/>
                <a:cs typeface="Arial"/>
              </a:rPr>
              <a:t>BCG</a:t>
            </a:r>
            <a:r>
              <a:rPr sz="1100" spc="-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7375E"/>
                </a:solidFill>
                <a:latin typeface="Arial"/>
                <a:cs typeface="Arial"/>
              </a:rPr>
              <a:t>pour</a:t>
            </a:r>
            <a:r>
              <a:rPr sz="1100" spc="-1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7375E"/>
                </a:solidFill>
                <a:latin typeface="Arial"/>
                <a:cs typeface="Arial"/>
              </a:rPr>
              <a:t>le </a:t>
            </a:r>
            <a:r>
              <a:rPr sz="1100" spc="-10" dirty="0">
                <a:solidFill>
                  <a:srgbClr val="17375E"/>
                </a:solidFill>
                <a:latin typeface="Arial"/>
                <a:cs typeface="Arial"/>
              </a:rPr>
              <a:t>gouvernement,</a:t>
            </a:r>
            <a:r>
              <a:rPr sz="1100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7375E"/>
                </a:solidFill>
                <a:latin typeface="Arial"/>
                <a:cs typeface="Arial"/>
              </a:rPr>
              <a:t>2021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2577" y="594487"/>
            <a:ext cx="650303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7375E"/>
                </a:solidFill>
              </a:rPr>
              <a:t>Changer</a:t>
            </a:r>
            <a:r>
              <a:rPr sz="3200" spc="-50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notre</a:t>
            </a:r>
            <a:r>
              <a:rPr sz="3200" spc="-3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manière</a:t>
            </a:r>
            <a:r>
              <a:rPr sz="3200" spc="-15" dirty="0">
                <a:solidFill>
                  <a:srgbClr val="17375E"/>
                </a:solidFill>
              </a:rPr>
              <a:t> </a:t>
            </a:r>
            <a:r>
              <a:rPr sz="3200" dirty="0">
                <a:solidFill>
                  <a:srgbClr val="17375E"/>
                </a:solidFill>
              </a:rPr>
              <a:t>de</a:t>
            </a:r>
            <a:r>
              <a:rPr sz="3200" spc="-40" dirty="0">
                <a:solidFill>
                  <a:srgbClr val="17375E"/>
                </a:solidFill>
              </a:rPr>
              <a:t> </a:t>
            </a:r>
            <a:r>
              <a:rPr sz="3200" spc="-10" dirty="0">
                <a:solidFill>
                  <a:srgbClr val="17375E"/>
                </a:solidFill>
              </a:rPr>
              <a:t>penser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5691" y="1481327"/>
            <a:ext cx="6464808" cy="442874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748" y="439944"/>
            <a:ext cx="7481329" cy="60248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E4C26B-65D1-4B1F-88A5-CD3CA228402F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9AB108-8211-BAEA-A93B-9F10F95A6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9" y="453734"/>
            <a:ext cx="8429921" cy="59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98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32" y="621155"/>
            <a:ext cx="9099367" cy="53047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540" y="2878658"/>
            <a:ext cx="74529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latin typeface="Arial"/>
                <a:cs typeface="Arial"/>
              </a:rPr>
              <a:t>Faut-</a:t>
            </a:r>
            <a:r>
              <a:rPr sz="2400" b="0" dirty="0">
                <a:latin typeface="Arial"/>
                <a:cs typeface="Arial"/>
              </a:rPr>
              <a:t>il</a:t>
            </a:r>
            <a:r>
              <a:rPr sz="2400" b="0" spc="-25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aller</a:t>
            </a:r>
            <a:r>
              <a:rPr sz="2400" b="0" spc="10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vers</a:t>
            </a:r>
            <a:r>
              <a:rPr sz="2400" b="0" spc="-25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une</a:t>
            </a:r>
            <a:r>
              <a:rPr sz="2400" b="0" spc="-5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massification</a:t>
            </a:r>
            <a:r>
              <a:rPr sz="2400" b="0" spc="-10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de</a:t>
            </a:r>
            <a:r>
              <a:rPr sz="2400" b="0" spc="-25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la</a:t>
            </a:r>
            <a:r>
              <a:rPr sz="2400" b="0" spc="-10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réhabilitation</a:t>
            </a:r>
            <a:r>
              <a:rPr sz="2400" b="0" spc="35" dirty="0">
                <a:latin typeface="Arial"/>
                <a:cs typeface="Arial"/>
              </a:rPr>
              <a:t> </a:t>
            </a:r>
            <a:r>
              <a:rPr sz="2400" b="0" spc="-50" dirty="0">
                <a:latin typeface="Arial"/>
                <a:cs typeface="Arial"/>
              </a:rPr>
              <a:t>?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723" y="405384"/>
            <a:ext cx="5193792" cy="3895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7159" y="4698238"/>
            <a:ext cx="7929880" cy="1170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L’architecture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est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une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expression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culture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: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création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architecturale,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qualité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des </a:t>
            </a:r>
            <a:r>
              <a:rPr sz="1600" dirty="0">
                <a:latin typeface="Arial"/>
                <a:cs typeface="Arial"/>
              </a:rPr>
              <a:t>constructions,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leur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insertion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harmonieuse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dans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le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milieu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environnant,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le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respect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des </a:t>
            </a:r>
            <a:r>
              <a:rPr sz="1600" dirty="0">
                <a:latin typeface="Arial"/>
                <a:cs typeface="Arial"/>
              </a:rPr>
              <a:t>paysages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naturels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ou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urbains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ainsi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que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du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patrimoine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sont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d’intérêt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public.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Arial"/>
              <a:cs typeface="Arial"/>
            </a:endParaRPr>
          </a:p>
          <a:p>
            <a:pPr marL="419989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Préambule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loi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sur l’architecture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du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3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janvier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1977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5771" y="405384"/>
            <a:ext cx="2921507" cy="389534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3301" y="1979676"/>
            <a:ext cx="5770476" cy="28986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55819" y="4957698"/>
            <a:ext cx="20478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Figure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Charte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du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CREBA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181" y="1753599"/>
            <a:ext cx="6090033" cy="34852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8510" y="5402960"/>
            <a:ext cx="20478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Figure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4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Charte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du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CREBA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66571" y="980313"/>
            <a:ext cx="6323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L’approche</a:t>
            </a:r>
            <a:r>
              <a:rPr sz="2400" spc="-45" dirty="0"/>
              <a:t> </a:t>
            </a:r>
            <a:r>
              <a:rPr sz="2400" dirty="0"/>
              <a:t>responsable de</a:t>
            </a:r>
            <a:r>
              <a:rPr sz="2400" spc="-30" dirty="0"/>
              <a:t> </a:t>
            </a:r>
            <a:r>
              <a:rPr sz="2400" dirty="0"/>
              <a:t>la</a:t>
            </a:r>
            <a:r>
              <a:rPr sz="2400" spc="-15" dirty="0"/>
              <a:t> </a:t>
            </a:r>
            <a:r>
              <a:rPr sz="2400" spc="-10" dirty="0"/>
              <a:t>réhabilitation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7534" rIns="0" bIns="0" rtlCol="0">
            <a:spAutoFit/>
          </a:bodyPr>
          <a:lstStyle/>
          <a:p>
            <a:pPr marL="489584">
              <a:lnSpc>
                <a:spcPct val="100000"/>
              </a:lnSpc>
              <a:spcBef>
                <a:spcPts val="95"/>
              </a:spcBef>
            </a:pPr>
            <a:r>
              <a:rPr dirty="0"/>
              <a:t>Le</a:t>
            </a:r>
            <a:r>
              <a:rPr spc="-40" dirty="0"/>
              <a:t> </a:t>
            </a:r>
            <a:r>
              <a:rPr spc="-10" dirty="0"/>
              <a:t>diagnostic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5563" y="845828"/>
            <a:ext cx="4671744" cy="436903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Pour</a:t>
            </a:r>
            <a:r>
              <a:rPr spc="-25" dirty="0"/>
              <a:t> </a:t>
            </a:r>
            <a:r>
              <a:rPr dirty="0"/>
              <a:t>réhabiliter</a:t>
            </a:r>
            <a:r>
              <a:rPr spc="-50" dirty="0"/>
              <a:t> </a:t>
            </a:r>
            <a:r>
              <a:rPr dirty="0"/>
              <a:t>un</a:t>
            </a:r>
            <a:r>
              <a:rPr spc="-20" dirty="0"/>
              <a:t> </a:t>
            </a:r>
            <a:r>
              <a:rPr dirty="0"/>
              <a:t>bâtiment</a:t>
            </a:r>
            <a:r>
              <a:rPr spc="-45" dirty="0"/>
              <a:t> </a:t>
            </a:r>
            <a:r>
              <a:rPr dirty="0"/>
              <a:t>il</a:t>
            </a:r>
            <a:r>
              <a:rPr spc="-15" dirty="0"/>
              <a:t> </a:t>
            </a:r>
            <a:r>
              <a:rPr dirty="0"/>
              <a:t>faut</a:t>
            </a:r>
            <a:r>
              <a:rPr spc="-30" dirty="0"/>
              <a:t> </a:t>
            </a:r>
            <a:r>
              <a:rPr dirty="0"/>
              <a:t>d’abord</a:t>
            </a:r>
            <a:r>
              <a:rPr spc="-45" dirty="0"/>
              <a:t> </a:t>
            </a:r>
            <a:r>
              <a:rPr dirty="0"/>
              <a:t>savoir</a:t>
            </a:r>
            <a:r>
              <a:rPr spc="-20" dirty="0"/>
              <a:t> </a:t>
            </a:r>
            <a:r>
              <a:rPr dirty="0"/>
              <a:t>l’analyser</a:t>
            </a:r>
            <a:r>
              <a:rPr spc="-35" dirty="0"/>
              <a:t> </a:t>
            </a:r>
            <a:r>
              <a:rPr dirty="0"/>
              <a:t>et</a:t>
            </a:r>
            <a:r>
              <a:rPr spc="-15" dirty="0"/>
              <a:t> </a:t>
            </a:r>
            <a:r>
              <a:rPr spc="-25" dirty="0"/>
              <a:t>le </a:t>
            </a:r>
            <a:r>
              <a:rPr dirty="0"/>
              <a:t>comprendre</a:t>
            </a:r>
            <a:r>
              <a:rPr spc="-45" dirty="0"/>
              <a:t> </a:t>
            </a:r>
            <a:r>
              <a:rPr spc="-50" dirty="0"/>
              <a:t>:</a:t>
            </a:r>
          </a:p>
          <a:p>
            <a:pPr>
              <a:lnSpc>
                <a:spcPct val="100000"/>
              </a:lnSpc>
            </a:pPr>
            <a:endParaRPr sz="1250"/>
          </a:p>
          <a:p>
            <a:pPr marL="12700">
              <a:lnSpc>
                <a:spcPct val="100000"/>
              </a:lnSpc>
            </a:pPr>
            <a:r>
              <a:rPr dirty="0"/>
              <a:t>Le</a:t>
            </a:r>
            <a:r>
              <a:rPr spc="-15" dirty="0"/>
              <a:t> </a:t>
            </a:r>
            <a:r>
              <a:rPr dirty="0"/>
              <a:t>diagnostic</a:t>
            </a:r>
            <a:r>
              <a:rPr spc="-30" dirty="0"/>
              <a:t> </a:t>
            </a:r>
            <a:r>
              <a:rPr dirty="0"/>
              <a:t>et</a:t>
            </a:r>
            <a:r>
              <a:rPr spc="-10" dirty="0"/>
              <a:t> </a:t>
            </a:r>
            <a:r>
              <a:rPr dirty="0"/>
              <a:t>sa</a:t>
            </a:r>
            <a:r>
              <a:rPr spc="-15" dirty="0"/>
              <a:t> </a:t>
            </a:r>
            <a:r>
              <a:rPr dirty="0"/>
              <a:t>méthode</a:t>
            </a:r>
            <a:r>
              <a:rPr spc="-45" dirty="0"/>
              <a:t> </a:t>
            </a:r>
            <a:r>
              <a:rPr spc="-10" dirty="0"/>
              <a:t>d’analyse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/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dirty="0"/>
              <a:t>analyse</a:t>
            </a:r>
            <a:r>
              <a:rPr spc="-40" dirty="0"/>
              <a:t> </a:t>
            </a:r>
            <a:r>
              <a:rPr spc="-10" dirty="0"/>
              <a:t>historique</a:t>
            </a: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1250"/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dirty="0"/>
              <a:t>état</a:t>
            </a:r>
            <a:r>
              <a:rPr spc="-5" dirty="0"/>
              <a:t> </a:t>
            </a:r>
            <a:r>
              <a:rPr spc="-10" dirty="0"/>
              <a:t>sanitaire,</a:t>
            </a: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1250"/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dirty="0"/>
              <a:t>critique</a:t>
            </a:r>
            <a:r>
              <a:rPr spc="-30" dirty="0"/>
              <a:t> </a:t>
            </a:r>
            <a:r>
              <a:rPr spc="-10" dirty="0"/>
              <a:t>d’authenticité,</a:t>
            </a: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"/>
            </a:pPr>
            <a:endParaRPr sz="1250"/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dirty="0"/>
              <a:t>analyse</a:t>
            </a:r>
            <a:r>
              <a:rPr spc="-50" dirty="0"/>
              <a:t> </a:t>
            </a:r>
            <a:r>
              <a:rPr dirty="0"/>
              <a:t>architecturale,</a:t>
            </a:r>
            <a:r>
              <a:rPr spc="-50" dirty="0"/>
              <a:t> </a:t>
            </a:r>
            <a:r>
              <a:rPr dirty="0"/>
              <a:t>technique,</a:t>
            </a:r>
            <a:r>
              <a:rPr spc="-35" dirty="0"/>
              <a:t> </a:t>
            </a:r>
            <a:r>
              <a:rPr dirty="0"/>
              <a:t>thermique,</a:t>
            </a:r>
            <a:r>
              <a:rPr spc="-50" dirty="0"/>
              <a:t> </a:t>
            </a:r>
            <a:r>
              <a:rPr spc="-10" dirty="0"/>
              <a:t>sondage</a:t>
            </a: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1250"/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du</a:t>
            </a:r>
            <a:r>
              <a:rPr spc="-15" dirty="0"/>
              <a:t> </a:t>
            </a:r>
            <a:r>
              <a:rPr dirty="0"/>
              <a:t>bâti</a:t>
            </a:r>
            <a:r>
              <a:rPr spc="-30" dirty="0"/>
              <a:t> </a:t>
            </a:r>
            <a:r>
              <a:rPr dirty="0"/>
              <a:t>ancien,</a:t>
            </a:r>
            <a:r>
              <a:rPr spc="-45" dirty="0"/>
              <a:t> </a:t>
            </a:r>
            <a:r>
              <a:rPr dirty="0"/>
              <a:t>la</a:t>
            </a:r>
            <a:r>
              <a:rPr spc="-15" dirty="0"/>
              <a:t> </a:t>
            </a:r>
            <a:r>
              <a:rPr spc="-10" dirty="0"/>
              <a:t>datation</a:t>
            </a: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"/>
            </a:pPr>
            <a:endParaRPr sz="1250"/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dirty="0"/>
              <a:t>Le</a:t>
            </a:r>
            <a:r>
              <a:rPr spc="-20" dirty="0"/>
              <a:t> </a:t>
            </a:r>
            <a:r>
              <a:rPr dirty="0"/>
              <a:t>relevé</a:t>
            </a:r>
            <a:r>
              <a:rPr spc="-30" dirty="0"/>
              <a:t> </a:t>
            </a:r>
            <a:r>
              <a:rPr dirty="0"/>
              <a:t>(son</a:t>
            </a:r>
            <a:r>
              <a:rPr spc="-15" dirty="0"/>
              <a:t> </a:t>
            </a:r>
            <a:r>
              <a:rPr dirty="0"/>
              <a:t>importance,</a:t>
            </a:r>
            <a:r>
              <a:rPr spc="-45" dirty="0"/>
              <a:t> </a:t>
            </a:r>
            <a:r>
              <a:rPr dirty="0"/>
              <a:t>les</a:t>
            </a:r>
            <a:r>
              <a:rPr spc="-10" dirty="0"/>
              <a:t> méthodes)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0294" rIns="0" bIns="0" rtlCol="0">
            <a:spAutoFit/>
          </a:bodyPr>
          <a:lstStyle/>
          <a:p>
            <a:pPr marL="309245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7375E"/>
                </a:solidFill>
              </a:rPr>
              <a:t>Le </a:t>
            </a:r>
            <a:r>
              <a:rPr sz="3000" spc="-25" dirty="0">
                <a:solidFill>
                  <a:srgbClr val="17375E"/>
                </a:solidFill>
              </a:rPr>
              <a:t>DPE</a:t>
            </a:r>
            <a:endParaRPr sz="3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567" y="1000654"/>
            <a:ext cx="6281928" cy="52370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5044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77250" y="6636207"/>
            <a:ext cx="1663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888888"/>
                </a:solidFill>
                <a:latin typeface="Arial"/>
                <a:cs typeface="Arial"/>
              </a:rPr>
              <a:t>36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" y="10667"/>
            <a:ext cx="9136379" cy="64053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78509" y="6535013"/>
            <a:ext cx="119316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17375E"/>
                </a:solidFill>
                <a:latin typeface="Arial"/>
                <a:cs typeface="Arial"/>
              </a:rPr>
              <a:t>2-</a:t>
            </a:r>
            <a:r>
              <a:rPr sz="1400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400" spc="-10" dirty="0">
                <a:solidFill>
                  <a:srgbClr val="17375E"/>
                </a:solidFill>
                <a:latin typeface="Arial"/>
                <a:cs typeface="Arial"/>
              </a:rPr>
              <a:t> Huchette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8765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102" y="1406016"/>
            <a:ext cx="8198827" cy="43204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63871" y="5957722"/>
            <a:ext cx="40036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Extrait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: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Monde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sans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fin_C.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Blain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JM.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Jancovici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_ed.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Dargaud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8765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8765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509" y="556847"/>
            <a:ext cx="8940022" cy="52480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42</a:t>
            </a:fld>
            <a:endParaRPr spc="-2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606" y="2679954"/>
            <a:ext cx="198882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17375E"/>
                </a:solidFill>
              </a:rPr>
              <a:t>La </a:t>
            </a:r>
            <a:r>
              <a:rPr sz="2000" spc="-10" dirty="0">
                <a:solidFill>
                  <a:srgbClr val="17375E"/>
                </a:solidFill>
              </a:rPr>
              <a:t>réhabilitation </a:t>
            </a:r>
            <a:r>
              <a:rPr sz="2000" dirty="0">
                <a:solidFill>
                  <a:srgbClr val="17375E"/>
                </a:solidFill>
              </a:rPr>
              <a:t>des</a:t>
            </a:r>
            <a:r>
              <a:rPr sz="2000" spc="-25" dirty="0">
                <a:solidFill>
                  <a:srgbClr val="17375E"/>
                </a:solidFill>
              </a:rPr>
              <a:t> </a:t>
            </a:r>
            <a:r>
              <a:rPr sz="2000" spc="-10" dirty="0">
                <a:solidFill>
                  <a:srgbClr val="17375E"/>
                </a:solidFill>
              </a:rPr>
              <a:t>intérieurs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5432" y="3442714"/>
            <a:ext cx="2473451" cy="32979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4520" y="7620"/>
            <a:ext cx="2473452" cy="32994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60192" y="7620"/>
            <a:ext cx="2473452" cy="32994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84520" y="3416808"/>
            <a:ext cx="2473452" cy="329793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43</a:t>
            </a:fld>
            <a:endParaRPr spc="-2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687" y="466344"/>
            <a:ext cx="7968618" cy="537814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44897" y="5989726"/>
            <a:ext cx="296291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Page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du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Guide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issu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du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programme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«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adapter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le</a:t>
            </a:r>
            <a:endParaRPr sz="11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"/>
                <a:cs typeface="Arial"/>
              </a:rPr>
              <a:t>bati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ancien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aux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enjeux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climatiques_Ajena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9134" y="1241806"/>
            <a:ext cx="12204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400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375E"/>
                </a:solidFill>
                <a:latin typeface="Arial"/>
                <a:cs typeface="Arial"/>
              </a:rPr>
              <a:t>Pierre</a:t>
            </a:r>
            <a:r>
              <a:rPr sz="1400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7375E"/>
                </a:solidFill>
                <a:latin typeface="Arial"/>
                <a:cs typeface="Arial"/>
              </a:rPr>
              <a:t>Verte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59" y="243840"/>
            <a:ext cx="5218176" cy="28971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109" y="3619696"/>
            <a:ext cx="1482722" cy="22430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64635" y="3429000"/>
            <a:ext cx="5373623" cy="302209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491" y="717804"/>
            <a:ext cx="8129016" cy="54223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707248" y="6134506"/>
            <a:ext cx="7848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latin typeface="Arial"/>
                <a:cs typeface="Arial"/>
              </a:rPr>
              <a:t>Crédits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:</a:t>
            </a:r>
            <a:r>
              <a:rPr sz="1100" i="1" spc="-25" dirty="0">
                <a:latin typeface="Arial"/>
                <a:cs typeface="Arial"/>
              </a:rPr>
              <a:t> DR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46</a:t>
            </a:fld>
            <a:endParaRPr spc="-2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026" y="200609"/>
            <a:ext cx="6951980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Label</a:t>
            </a:r>
            <a:r>
              <a:rPr spc="185" dirty="0"/>
              <a:t> </a:t>
            </a:r>
            <a:r>
              <a:rPr dirty="0"/>
              <a:t>expérimental</a:t>
            </a:r>
            <a:r>
              <a:rPr spc="195" dirty="0"/>
              <a:t> </a:t>
            </a:r>
            <a:r>
              <a:rPr spc="-55" dirty="0"/>
              <a:t>Effinergie</a:t>
            </a:r>
            <a:r>
              <a:rPr spc="200" dirty="0"/>
              <a:t> </a:t>
            </a:r>
            <a:r>
              <a:rPr spc="-10" dirty="0"/>
              <a:t>Patrimoine </a:t>
            </a:r>
            <a:r>
              <a:rPr spc="-55" dirty="0"/>
              <a:t>Projet</a:t>
            </a:r>
            <a:r>
              <a:rPr spc="-65" dirty="0"/>
              <a:t> </a:t>
            </a:r>
            <a:r>
              <a:rPr dirty="0"/>
              <a:t>labelisé</a:t>
            </a:r>
            <a:r>
              <a:rPr spc="-45" dirty="0"/>
              <a:t> </a:t>
            </a:r>
            <a:r>
              <a:rPr dirty="0"/>
              <a:t>:</a:t>
            </a:r>
            <a:r>
              <a:rPr spc="-55" dirty="0"/>
              <a:t> </a:t>
            </a:r>
            <a:r>
              <a:rPr spc="-85" dirty="0"/>
              <a:t>Le</a:t>
            </a:r>
            <a:r>
              <a:rPr spc="-65" dirty="0"/>
              <a:t> </a:t>
            </a:r>
            <a:r>
              <a:rPr dirty="0"/>
              <a:t>clos</a:t>
            </a:r>
            <a:r>
              <a:rPr spc="-45" dirty="0"/>
              <a:t> </a:t>
            </a:r>
            <a:r>
              <a:rPr spc="-10" dirty="0"/>
              <a:t>Jouve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632" y="1435353"/>
            <a:ext cx="8031107" cy="515747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47</a:t>
            </a:fld>
            <a:endParaRPr spc="-2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988" y="471571"/>
            <a:ext cx="8748726" cy="337548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4617" y="4103951"/>
            <a:ext cx="6063334" cy="24782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226" y="652457"/>
            <a:ext cx="8097748" cy="500920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904" y="731519"/>
            <a:ext cx="7197852" cy="53949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34339" y="6154623"/>
            <a:ext cx="2447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800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question de</a:t>
            </a:r>
            <a:r>
              <a:rPr sz="1800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l’énergie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>
            <a:off x="5388355" y="6143040"/>
            <a:ext cx="255841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365" marR="5080" indent="-2413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Ateliers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fondation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Couberrtin_crédit </a:t>
            </a:r>
            <a:r>
              <a:rPr sz="1100" dirty="0">
                <a:latin typeface="Arial"/>
                <a:cs typeface="Arial"/>
              </a:rPr>
              <a:t>V.Villaneau,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architecte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du </a:t>
            </a:r>
            <a:r>
              <a:rPr sz="1100" spc="-10" dirty="0">
                <a:latin typeface="Arial"/>
                <a:cs typeface="Arial"/>
              </a:rPr>
              <a:t>Patrimoine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3816" rIns="0" bIns="0" rtlCol="0">
            <a:spAutoFit/>
          </a:bodyPr>
          <a:lstStyle/>
          <a:p>
            <a:pPr marL="525145">
              <a:lnSpc>
                <a:spcPct val="100000"/>
              </a:lnSpc>
              <a:spcBef>
                <a:spcPts val="95"/>
              </a:spcBef>
            </a:pPr>
            <a:r>
              <a:rPr dirty="0"/>
              <a:t>L’impact</a:t>
            </a:r>
            <a:r>
              <a:rPr spc="40" dirty="0"/>
              <a:t> </a:t>
            </a:r>
            <a:r>
              <a:rPr spc="175" dirty="0"/>
              <a:t>de</a:t>
            </a:r>
            <a:r>
              <a:rPr spc="15" dirty="0"/>
              <a:t> </a:t>
            </a:r>
            <a:r>
              <a:rPr spc="80" dirty="0"/>
              <a:t>la</a:t>
            </a:r>
            <a:r>
              <a:rPr spc="25" dirty="0"/>
              <a:t> </a:t>
            </a:r>
            <a:r>
              <a:rPr spc="-10" dirty="0"/>
              <a:t>norme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495" y="978408"/>
            <a:ext cx="7738459" cy="548182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50</a:t>
            </a:fld>
            <a:endParaRPr spc="-25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7887"/>
            <a:ext cx="870585" cy="1656714"/>
          </a:xfrm>
          <a:custGeom>
            <a:avLst/>
            <a:gdLst/>
            <a:ahLst/>
            <a:cxnLst/>
            <a:rect l="l" t="t" r="r" b="b"/>
            <a:pathLst>
              <a:path w="870585" h="1656714">
                <a:moveTo>
                  <a:pt x="870204" y="0"/>
                </a:moveTo>
                <a:lnTo>
                  <a:pt x="0" y="0"/>
                </a:lnTo>
                <a:lnTo>
                  <a:pt x="0" y="1656588"/>
                </a:lnTo>
                <a:lnTo>
                  <a:pt x="870204" y="1656588"/>
                </a:lnTo>
                <a:lnTo>
                  <a:pt x="870204" y="0"/>
                </a:lnTo>
                <a:close/>
              </a:path>
            </a:pathLst>
          </a:custGeom>
          <a:solidFill>
            <a:srgbClr val="B5DD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3939" y="842772"/>
            <a:ext cx="1440180" cy="1419225"/>
          </a:xfrm>
          <a:custGeom>
            <a:avLst/>
            <a:gdLst/>
            <a:ahLst/>
            <a:cxnLst/>
            <a:rect l="l" t="t" r="r" b="b"/>
            <a:pathLst>
              <a:path w="1440180" h="1419225">
                <a:moveTo>
                  <a:pt x="1440180" y="0"/>
                </a:moveTo>
                <a:lnTo>
                  <a:pt x="0" y="0"/>
                </a:lnTo>
                <a:lnTo>
                  <a:pt x="0" y="1418843"/>
                </a:lnTo>
                <a:lnTo>
                  <a:pt x="1440180" y="1418843"/>
                </a:lnTo>
                <a:lnTo>
                  <a:pt x="1440180" y="0"/>
                </a:lnTo>
                <a:close/>
              </a:path>
            </a:pathLst>
          </a:custGeom>
          <a:solidFill>
            <a:srgbClr val="D7DFDF">
              <a:alpha val="2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5332" y="1698193"/>
            <a:ext cx="24295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0" dirty="0">
                <a:solidFill>
                  <a:srgbClr val="49452A"/>
                </a:solidFill>
                <a:latin typeface="Arial"/>
                <a:cs typeface="Arial"/>
              </a:rPr>
              <a:t>Comprendre</a:t>
            </a:r>
            <a:r>
              <a:rPr sz="1800" spc="5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49452A"/>
                </a:solidFill>
                <a:latin typeface="Arial"/>
                <a:cs typeface="Arial"/>
              </a:rPr>
              <a:t>le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49452A"/>
                </a:solidFill>
                <a:latin typeface="Arial"/>
                <a:cs typeface="Arial"/>
              </a:rPr>
              <a:t>projet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3994" y="978534"/>
            <a:ext cx="457644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Arial Narrow"/>
                <a:cs typeface="Arial Narrow"/>
              </a:rPr>
              <a:t>Résidence</a:t>
            </a:r>
            <a:r>
              <a:rPr sz="2700" spc="10" dirty="0">
                <a:latin typeface="Arial Narrow"/>
                <a:cs typeface="Arial Narrow"/>
              </a:rPr>
              <a:t> </a:t>
            </a:r>
            <a:r>
              <a:rPr sz="2700" dirty="0">
                <a:latin typeface="Arial Narrow"/>
                <a:cs typeface="Arial Narrow"/>
              </a:rPr>
              <a:t>Clos Jouve</a:t>
            </a:r>
            <a:r>
              <a:rPr sz="2700" spc="10" dirty="0">
                <a:latin typeface="Arial Narrow"/>
                <a:cs typeface="Arial Narrow"/>
              </a:rPr>
              <a:t> </a:t>
            </a:r>
            <a:r>
              <a:rPr sz="2700" dirty="0">
                <a:latin typeface="Arial Narrow"/>
                <a:cs typeface="Arial Narrow"/>
              </a:rPr>
              <a:t>– Lyon</a:t>
            </a:r>
            <a:r>
              <a:rPr sz="2700" spc="-20" dirty="0">
                <a:latin typeface="Arial Narrow"/>
                <a:cs typeface="Arial Narrow"/>
              </a:rPr>
              <a:t> (69)</a:t>
            </a:r>
            <a:endParaRPr sz="27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653" y="3682365"/>
            <a:ext cx="141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9452A"/>
                </a:solidFill>
                <a:latin typeface="Arial Narrow"/>
                <a:cs typeface="Arial Narrow"/>
              </a:rPr>
              <a:t>Le</a:t>
            </a:r>
            <a:r>
              <a:rPr sz="1800" spc="-5" dirty="0">
                <a:solidFill>
                  <a:srgbClr val="49452A"/>
                </a:solidFill>
                <a:latin typeface="Arial Narrow"/>
                <a:cs typeface="Arial Narrow"/>
              </a:rPr>
              <a:t> </a:t>
            </a:r>
            <a:r>
              <a:rPr sz="1800" dirty="0">
                <a:solidFill>
                  <a:srgbClr val="49452A"/>
                </a:solidFill>
                <a:latin typeface="Arial Narrow"/>
                <a:cs typeface="Arial Narrow"/>
              </a:rPr>
              <a:t>volet </a:t>
            </a:r>
            <a:r>
              <a:rPr sz="1800" spc="-10" dirty="0">
                <a:solidFill>
                  <a:srgbClr val="49452A"/>
                </a:solidFill>
                <a:latin typeface="Arial Narrow"/>
                <a:cs typeface="Arial Narrow"/>
              </a:rPr>
              <a:t>énergie.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116618" y="2074544"/>
            <a:ext cx="5871845" cy="3844925"/>
            <a:chOff x="3116618" y="2074544"/>
            <a:chExt cx="5871845" cy="384492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6618" y="2074544"/>
              <a:ext cx="2691691" cy="38447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66651" y="2084831"/>
              <a:ext cx="2018862" cy="186994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405883" y="3575557"/>
              <a:ext cx="4569460" cy="1817370"/>
            </a:xfrm>
            <a:custGeom>
              <a:avLst/>
              <a:gdLst/>
              <a:ahLst/>
              <a:cxnLst/>
              <a:rect l="l" t="t" r="r" b="b"/>
              <a:pathLst>
                <a:path w="4569459" h="1817370">
                  <a:moveTo>
                    <a:pt x="0" y="0"/>
                  </a:moveTo>
                  <a:lnTo>
                    <a:pt x="2068321" y="912748"/>
                  </a:lnTo>
                  <a:lnTo>
                    <a:pt x="2033768" y="946883"/>
                  </a:lnTo>
                  <a:lnTo>
                    <a:pt x="2003930" y="981634"/>
                  </a:lnTo>
                  <a:lnTo>
                    <a:pt x="1978782" y="1016904"/>
                  </a:lnTo>
                  <a:lnTo>
                    <a:pt x="1958300" y="1052597"/>
                  </a:lnTo>
                  <a:lnTo>
                    <a:pt x="1942459" y="1088616"/>
                  </a:lnTo>
                  <a:lnTo>
                    <a:pt x="1924600" y="1161246"/>
                  </a:lnTo>
                  <a:lnTo>
                    <a:pt x="1922534" y="1197663"/>
                  </a:lnTo>
                  <a:lnTo>
                    <a:pt x="1925009" y="1234021"/>
                  </a:lnTo>
                  <a:lnTo>
                    <a:pt x="1943489" y="1306169"/>
                  </a:lnTo>
                  <a:lnTo>
                    <a:pt x="1959444" y="1341767"/>
                  </a:lnTo>
                  <a:lnTo>
                    <a:pt x="1979842" y="1376918"/>
                  </a:lnTo>
                  <a:lnTo>
                    <a:pt x="2004659" y="1411526"/>
                  </a:lnTo>
                  <a:lnTo>
                    <a:pt x="2033871" y="1445494"/>
                  </a:lnTo>
                  <a:lnTo>
                    <a:pt x="2067452" y="1478726"/>
                  </a:lnTo>
                  <a:lnTo>
                    <a:pt x="2105378" y="1511125"/>
                  </a:lnTo>
                  <a:lnTo>
                    <a:pt x="2147624" y="1542594"/>
                  </a:lnTo>
                  <a:lnTo>
                    <a:pt x="2194166" y="1573038"/>
                  </a:lnTo>
                  <a:lnTo>
                    <a:pt x="2244979" y="1602358"/>
                  </a:lnTo>
                  <a:lnTo>
                    <a:pt x="2282454" y="1621852"/>
                  </a:lnTo>
                  <a:lnTo>
                    <a:pt x="2321277" y="1640432"/>
                  </a:lnTo>
                  <a:lnTo>
                    <a:pt x="2361381" y="1658096"/>
                  </a:lnTo>
                  <a:lnTo>
                    <a:pt x="2402702" y="1674844"/>
                  </a:lnTo>
                  <a:lnTo>
                    <a:pt x="2445175" y="1690671"/>
                  </a:lnTo>
                  <a:lnTo>
                    <a:pt x="2488735" y="1705577"/>
                  </a:lnTo>
                  <a:lnTo>
                    <a:pt x="2533318" y="1719559"/>
                  </a:lnTo>
                  <a:lnTo>
                    <a:pt x="2578858" y="1732615"/>
                  </a:lnTo>
                  <a:lnTo>
                    <a:pt x="2625292" y="1744742"/>
                  </a:lnTo>
                  <a:lnTo>
                    <a:pt x="2672553" y="1755938"/>
                  </a:lnTo>
                  <a:lnTo>
                    <a:pt x="2720577" y="1766202"/>
                  </a:lnTo>
                  <a:lnTo>
                    <a:pt x="2769300" y="1775530"/>
                  </a:lnTo>
                  <a:lnTo>
                    <a:pt x="2818656" y="1783921"/>
                  </a:lnTo>
                  <a:lnTo>
                    <a:pt x="2868581" y="1791373"/>
                  </a:lnTo>
                  <a:lnTo>
                    <a:pt x="2919011" y="1797883"/>
                  </a:lnTo>
                  <a:lnTo>
                    <a:pt x="2969879" y="1803449"/>
                  </a:lnTo>
                  <a:lnTo>
                    <a:pt x="3021122" y="1808069"/>
                  </a:lnTo>
                  <a:lnTo>
                    <a:pt x="3072674" y="1811740"/>
                  </a:lnTo>
                  <a:lnTo>
                    <a:pt x="3124471" y="1814461"/>
                  </a:lnTo>
                  <a:lnTo>
                    <a:pt x="3176448" y="1816229"/>
                  </a:lnTo>
                  <a:lnTo>
                    <a:pt x="3228540" y="1817042"/>
                  </a:lnTo>
                  <a:lnTo>
                    <a:pt x="3280682" y="1816898"/>
                  </a:lnTo>
                  <a:lnTo>
                    <a:pt x="3332810" y="1815795"/>
                  </a:lnTo>
                  <a:lnTo>
                    <a:pt x="3384859" y="1813730"/>
                  </a:lnTo>
                  <a:lnTo>
                    <a:pt x="3436763" y="1810701"/>
                  </a:lnTo>
                  <a:lnTo>
                    <a:pt x="3488459" y="1806706"/>
                  </a:lnTo>
                  <a:lnTo>
                    <a:pt x="3539881" y="1801743"/>
                  </a:lnTo>
                  <a:lnTo>
                    <a:pt x="3590964" y="1795809"/>
                  </a:lnTo>
                  <a:lnTo>
                    <a:pt x="3641645" y="1788903"/>
                  </a:lnTo>
                  <a:lnTo>
                    <a:pt x="3691856" y="1781022"/>
                  </a:lnTo>
                  <a:lnTo>
                    <a:pt x="3741536" y="1772164"/>
                  </a:lnTo>
                  <a:lnTo>
                    <a:pt x="3790617" y="1762326"/>
                  </a:lnTo>
                  <a:lnTo>
                    <a:pt x="3839036" y="1751507"/>
                  </a:lnTo>
                  <a:lnTo>
                    <a:pt x="3886727" y="1739705"/>
                  </a:lnTo>
                  <a:lnTo>
                    <a:pt x="3933626" y="1726916"/>
                  </a:lnTo>
                  <a:lnTo>
                    <a:pt x="3979669" y="1713139"/>
                  </a:lnTo>
                  <a:lnTo>
                    <a:pt x="4024789" y="1698372"/>
                  </a:lnTo>
                  <a:lnTo>
                    <a:pt x="4068923" y="1682613"/>
                  </a:lnTo>
                  <a:lnTo>
                    <a:pt x="4112006" y="1665858"/>
                  </a:lnTo>
                  <a:lnTo>
                    <a:pt x="4165646" y="1642870"/>
                  </a:lnTo>
                  <a:lnTo>
                    <a:pt x="4215995" y="1618829"/>
                  </a:lnTo>
                  <a:lnTo>
                    <a:pt x="4263041" y="1593803"/>
                  </a:lnTo>
                  <a:lnTo>
                    <a:pt x="4306774" y="1567860"/>
                  </a:lnTo>
                  <a:lnTo>
                    <a:pt x="4347185" y="1541065"/>
                  </a:lnTo>
                  <a:lnTo>
                    <a:pt x="4384262" y="1513485"/>
                  </a:lnTo>
                  <a:lnTo>
                    <a:pt x="4417996" y="1485187"/>
                  </a:lnTo>
                  <a:lnTo>
                    <a:pt x="4448375" y="1456239"/>
                  </a:lnTo>
                  <a:lnTo>
                    <a:pt x="4475390" y="1426706"/>
                  </a:lnTo>
                  <a:lnTo>
                    <a:pt x="4499031" y="1396656"/>
                  </a:lnTo>
                  <a:lnTo>
                    <a:pt x="4536147" y="1335270"/>
                  </a:lnTo>
                  <a:lnTo>
                    <a:pt x="4559640" y="1272616"/>
                  </a:lnTo>
                  <a:lnTo>
                    <a:pt x="4569429" y="1209227"/>
                  </a:lnTo>
                  <a:lnTo>
                    <a:pt x="4569157" y="1177424"/>
                  </a:lnTo>
                  <a:lnTo>
                    <a:pt x="4558233" y="1113935"/>
                  </a:lnTo>
                  <a:lnTo>
                    <a:pt x="4533397" y="1051047"/>
                  </a:lnTo>
                  <a:lnTo>
                    <a:pt x="4494566" y="989295"/>
                  </a:lnTo>
                  <a:lnTo>
                    <a:pt x="4469877" y="959011"/>
                  </a:lnTo>
                  <a:lnTo>
                    <a:pt x="4441659" y="929211"/>
                  </a:lnTo>
                  <a:lnTo>
                    <a:pt x="4409900" y="899963"/>
                  </a:lnTo>
                  <a:lnTo>
                    <a:pt x="4374591" y="871332"/>
                  </a:lnTo>
                  <a:lnTo>
                    <a:pt x="4335722" y="843385"/>
                  </a:lnTo>
                  <a:lnTo>
                    <a:pt x="4293282" y="816190"/>
                  </a:lnTo>
                  <a:lnTo>
                    <a:pt x="4247261" y="789812"/>
                  </a:lnTo>
                  <a:lnTo>
                    <a:pt x="4209785" y="770310"/>
                  </a:lnTo>
                  <a:lnTo>
                    <a:pt x="4170962" y="751722"/>
                  </a:lnTo>
                  <a:lnTo>
                    <a:pt x="4130858" y="734050"/>
                  </a:lnTo>
                  <a:lnTo>
                    <a:pt x="4089537" y="717296"/>
                  </a:lnTo>
                  <a:lnTo>
                    <a:pt x="4047064" y="701462"/>
                  </a:lnTo>
                  <a:lnTo>
                    <a:pt x="4003504" y="686552"/>
                  </a:lnTo>
                  <a:lnTo>
                    <a:pt x="3958921" y="672566"/>
                  </a:lnTo>
                  <a:lnTo>
                    <a:pt x="3913381" y="659507"/>
                  </a:lnTo>
                  <a:lnTo>
                    <a:pt x="3866947" y="647377"/>
                  </a:lnTo>
                  <a:lnTo>
                    <a:pt x="3819686" y="636179"/>
                  </a:lnTo>
                  <a:lnTo>
                    <a:pt x="3771662" y="625914"/>
                  </a:lnTo>
                  <a:lnTo>
                    <a:pt x="3722939" y="616584"/>
                  </a:lnTo>
                  <a:lnTo>
                    <a:pt x="3673583" y="608193"/>
                  </a:lnTo>
                  <a:lnTo>
                    <a:pt x="3623658" y="600742"/>
                  </a:lnTo>
                  <a:lnTo>
                    <a:pt x="3573228" y="594232"/>
                  </a:lnTo>
                  <a:lnTo>
                    <a:pt x="3522360" y="588668"/>
                  </a:lnTo>
                  <a:lnTo>
                    <a:pt x="3471117" y="584049"/>
                  </a:lnTo>
                  <a:lnTo>
                    <a:pt x="3419565" y="580380"/>
                  </a:lnTo>
                  <a:lnTo>
                    <a:pt x="3367768" y="577661"/>
                  </a:lnTo>
                  <a:lnTo>
                    <a:pt x="3315791" y="575895"/>
                  </a:lnTo>
                  <a:lnTo>
                    <a:pt x="3263699" y="575085"/>
                  </a:lnTo>
                  <a:lnTo>
                    <a:pt x="3211557" y="575232"/>
                  </a:lnTo>
                  <a:lnTo>
                    <a:pt x="3159429" y="576338"/>
                  </a:lnTo>
                  <a:lnTo>
                    <a:pt x="3107380" y="578406"/>
                  </a:lnTo>
                  <a:lnTo>
                    <a:pt x="3055476" y="581438"/>
                  </a:lnTo>
                  <a:lnTo>
                    <a:pt x="3003780" y="585437"/>
                  </a:lnTo>
                  <a:lnTo>
                    <a:pt x="2952358" y="590403"/>
                  </a:lnTo>
                  <a:lnTo>
                    <a:pt x="2901275" y="596340"/>
                  </a:lnTo>
                  <a:lnTo>
                    <a:pt x="2850594" y="603249"/>
                  </a:lnTo>
                  <a:lnTo>
                    <a:pt x="2800383" y="611133"/>
                  </a:lnTo>
                  <a:lnTo>
                    <a:pt x="2750703" y="619994"/>
                  </a:lnTo>
                  <a:lnTo>
                    <a:pt x="2701622" y="629834"/>
                  </a:lnTo>
                  <a:lnTo>
                    <a:pt x="2653203" y="640656"/>
                  </a:lnTo>
                  <a:lnTo>
                    <a:pt x="2605512" y="652461"/>
                  </a:lnTo>
                  <a:lnTo>
                    <a:pt x="2558613" y="665251"/>
                  </a:lnTo>
                  <a:lnTo>
                    <a:pt x="2512570" y="679029"/>
                  </a:lnTo>
                  <a:lnTo>
                    <a:pt x="2467450" y="693798"/>
                  </a:lnTo>
                  <a:lnTo>
                    <a:pt x="2423316" y="709558"/>
                  </a:lnTo>
                  <a:lnTo>
                    <a:pt x="2380234" y="7263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05883" y="3575557"/>
              <a:ext cx="4569460" cy="1817370"/>
            </a:xfrm>
            <a:custGeom>
              <a:avLst/>
              <a:gdLst/>
              <a:ahLst/>
              <a:cxnLst/>
              <a:rect l="l" t="t" r="r" b="b"/>
              <a:pathLst>
                <a:path w="4569459" h="1817370">
                  <a:moveTo>
                    <a:pt x="0" y="0"/>
                  </a:moveTo>
                  <a:lnTo>
                    <a:pt x="2380234" y="726312"/>
                  </a:lnTo>
                  <a:lnTo>
                    <a:pt x="2423316" y="709558"/>
                  </a:lnTo>
                  <a:lnTo>
                    <a:pt x="2467450" y="693798"/>
                  </a:lnTo>
                  <a:lnTo>
                    <a:pt x="2512570" y="679029"/>
                  </a:lnTo>
                  <a:lnTo>
                    <a:pt x="2558613" y="665251"/>
                  </a:lnTo>
                  <a:lnTo>
                    <a:pt x="2605512" y="652461"/>
                  </a:lnTo>
                  <a:lnTo>
                    <a:pt x="2653203" y="640656"/>
                  </a:lnTo>
                  <a:lnTo>
                    <a:pt x="2701622" y="629834"/>
                  </a:lnTo>
                  <a:lnTo>
                    <a:pt x="2750703" y="619994"/>
                  </a:lnTo>
                  <a:lnTo>
                    <a:pt x="2800383" y="611133"/>
                  </a:lnTo>
                  <a:lnTo>
                    <a:pt x="2850594" y="603249"/>
                  </a:lnTo>
                  <a:lnTo>
                    <a:pt x="2901275" y="596340"/>
                  </a:lnTo>
                  <a:lnTo>
                    <a:pt x="2952358" y="590403"/>
                  </a:lnTo>
                  <a:lnTo>
                    <a:pt x="3003780" y="585437"/>
                  </a:lnTo>
                  <a:lnTo>
                    <a:pt x="3055476" y="581438"/>
                  </a:lnTo>
                  <a:lnTo>
                    <a:pt x="3107380" y="578406"/>
                  </a:lnTo>
                  <a:lnTo>
                    <a:pt x="3159429" y="576338"/>
                  </a:lnTo>
                  <a:lnTo>
                    <a:pt x="3211557" y="575232"/>
                  </a:lnTo>
                  <a:lnTo>
                    <a:pt x="3263699" y="575085"/>
                  </a:lnTo>
                  <a:lnTo>
                    <a:pt x="3315791" y="575895"/>
                  </a:lnTo>
                  <a:lnTo>
                    <a:pt x="3367768" y="577661"/>
                  </a:lnTo>
                  <a:lnTo>
                    <a:pt x="3419565" y="580380"/>
                  </a:lnTo>
                  <a:lnTo>
                    <a:pt x="3471117" y="584049"/>
                  </a:lnTo>
                  <a:lnTo>
                    <a:pt x="3522360" y="588668"/>
                  </a:lnTo>
                  <a:lnTo>
                    <a:pt x="3573228" y="594232"/>
                  </a:lnTo>
                  <a:lnTo>
                    <a:pt x="3623658" y="600742"/>
                  </a:lnTo>
                  <a:lnTo>
                    <a:pt x="3673583" y="608193"/>
                  </a:lnTo>
                  <a:lnTo>
                    <a:pt x="3722939" y="616584"/>
                  </a:lnTo>
                  <a:lnTo>
                    <a:pt x="3771662" y="625914"/>
                  </a:lnTo>
                  <a:lnTo>
                    <a:pt x="3819686" y="636179"/>
                  </a:lnTo>
                  <a:lnTo>
                    <a:pt x="3866947" y="647377"/>
                  </a:lnTo>
                  <a:lnTo>
                    <a:pt x="3913381" y="659507"/>
                  </a:lnTo>
                  <a:lnTo>
                    <a:pt x="3958921" y="672566"/>
                  </a:lnTo>
                  <a:lnTo>
                    <a:pt x="4003504" y="686552"/>
                  </a:lnTo>
                  <a:lnTo>
                    <a:pt x="4047064" y="701462"/>
                  </a:lnTo>
                  <a:lnTo>
                    <a:pt x="4089537" y="717296"/>
                  </a:lnTo>
                  <a:lnTo>
                    <a:pt x="4130858" y="734050"/>
                  </a:lnTo>
                  <a:lnTo>
                    <a:pt x="4170962" y="751722"/>
                  </a:lnTo>
                  <a:lnTo>
                    <a:pt x="4209785" y="770310"/>
                  </a:lnTo>
                  <a:lnTo>
                    <a:pt x="4247261" y="789812"/>
                  </a:lnTo>
                  <a:lnTo>
                    <a:pt x="4293282" y="816190"/>
                  </a:lnTo>
                  <a:lnTo>
                    <a:pt x="4335722" y="843385"/>
                  </a:lnTo>
                  <a:lnTo>
                    <a:pt x="4374591" y="871332"/>
                  </a:lnTo>
                  <a:lnTo>
                    <a:pt x="4409900" y="899963"/>
                  </a:lnTo>
                  <a:lnTo>
                    <a:pt x="4441659" y="929211"/>
                  </a:lnTo>
                  <a:lnTo>
                    <a:pt x="4469877" y="959011"/>
                  </a:lnTo>
                  <a:lnTo>
                    <a:pt x="4494566" y="989295"/>
                  </a:lnTo>
                  <a:lnTo>
                    <a:pt x="4533397" y="1051047"/>
                  </a:lnTo>
                  <a:lnTo>
                    <a:pt x="4558233" y="1113935"/>
                  </a:lnTo>
                  <a:lnTo>
                    <a:pt x="4569157" y="1177424"/>
                  </a:lnTo>
                  <a:lnTo>
                    <a:pt x="4569429" y="1209227"/>
                  </a:lnTo>
                  <a:lnTo>
                    <a:pt x="4566253" y="1240980"/>
                  </a:lnTo>
                  <a:lnTo>
                    <a:pt x="4549602" y="1304068"/>
                  </a:lnTo>
                  <a:lnTo>
                    <a:pt x="4519287" y="1366155"/>
                  </a:lnTo>
                  <a:lnTo>
                    <a:pt x="4475390" y="1426706"/>
                  </a:lnTo>
                  <a:lnTo>
                    <a:pt x="4448375" y="1456239"/>
                  </a:lnTo>
                  <a:lnTo>
                    <a:pt x="4417996" y="1485187"/>
                  </a:lnTo>
                  <a:lnTo>
                    <a:pt x="4384262" y="1513485"/>
                  </a:lnTo>
                  <a:lnTo>
                    <a:pt x="4347185" y="1541065"/>
                  </a:lnTo>
                  <a:lnTo>
                    <a:pt x="4306774" y="1567860"/>
                  </a:lnTo>
                  <a:lnTo>
                    <a:pt x="4263041" y="1593803"/>
                  </a:lnTo>
                  <a:lnTo>
                    <a:pt x="4215995" y="1618829"/>
                  </a:lnTo>
                  <a:lnTo>
                    <a:pt x="4165646" y="1642870"/>
                  </a:lnTo>
                  <a:lnTo>
                    <a:pt x="4112006" y="1665858"/>
                  </a:lnTo>
                  <a:lnTo>
                    <a:pt x="4068923" y="1682613"/>
                  </a:lnTo>
                  <a:lnTo>
                    <a:pt x="4024789" y="1698372"/>
                  </a:lnTo>
                  <a:lnTo>
                    <a:pt x="3979669" y="1713139"/>
                  </a:lnTo>
                  <a:lnTo>
                    <a:pt x="3933626" y="1726916"/>
                  </a:lnTo>
                  <a:lnTo>
                    <a:pt x="3886727" y="1739705"/>
                  </a:lnTo>
                  <a:lnTo>
                    <a:pt x="3839036" y="1751507"/>
                  </a:lnTo>
                  <a:lnTo>
                    <a:pt x="3790617" y="1762326"/>
                  </a:lnTo>
                  <a:lnTo>
                    <a:pt x="3741536" y="1772164"/>
                  </a:lnTo>
                  <a:lnTo>
                    <a:pt x="3691856" y="1781022"/>
                  </a:lnTo>
                  <a:lnTo>
                    <a:pt x="3641645" y="1788903"/>
                  </a:lnTo>
                  <a:lnTo>
                    <a:pt x="3590964" y="1795809"/>
                  </a:lnTo>
                  <a:lnTo>
                    <a:pt x="3539881" y="1801743"/>
                  </a:lnTo>
                  <a:lnTo>
                    <a:pt x="3488459" y="1806706"/>
                  </a:lnTo>
                  <a:lnTo>
                    <a:pt x="3436763" y="1810701"/>
                  </a:lnTo>
                  <a:lnTo>
                    <a:pt x="3384859" y="1813730"/>
                  </a:lnTo>
                  <a:lnTo>
                    <a:pt x="3332810" y="1815795"/>
                  </a:lnTo>
                  <a:lnTo>
                    <a:pt x="3280682" y="1816898"/>
                  </a:lnTo>
                  <a:lnTo>
                    <a:pt x="3228540" y="1817042"/>
                  </a:lnTo>
                  <a:lnTo>
                    <a:pt x="3176448" y="1816229"/>
                  </a:lnTo>
                  <a:lnTo>
                    <a:pt x="3124471" y="1814461"/>
                  </a:lnTo>
                  <a:lnTo>
                    <a:pt x="3072674" y="1811740"/>
                  </a:lnTo>
                  <a:lnTo>
                    <a:pt x="3021122" y="1808069"/>
                  </a:lnTo>
                  <a:lnTo>
                    <a:pt x="2969879" y="1803449"/>
                  </a:lnTo>
                  <a:lnTo>
                    <a:pt x="2919011" y="1797883"/>
                  </a:lnTo>
                  <a:lnTo>
                    <a:pt x="2868581" y="1791373"/>
                  </a:lnTo>
                  <a:lnTo>
                    <a:pt x="2818656" y="1783921"/>
                  </a:lnTo>
                  <a:lnTo>
                    <a:pt x="2769300" y="1775530"/>
                  </a:lnTo>
                  <a:lnTo>
                    <a:pt x="2720577" y="1766202"/>
                  </a:lnTo>
                  <a:lnTo>
                    <a:pt x="2672553" y="1755938"/>
                  </a:lnTo>
                  <a:lnTo>
                    <a:pt x="2625292" y="1744742"/>
                  </a:lnTo>
                  <a:lnTo>
                    <a:pt x="2578858" y="1732615"/>
                  </a:lnTo>
                  <a:lnTo>
                    <a:pt x="2533318" y="1719559"/>
                  </a:lnTo>
                  <a:lnTo>
                    <a:pt x="2488735" y="1705577"/>
                  </a:lnTo>
                  <a:lnTo>
                    <a:pt x="2445175" y="1690671"/>
                  </a:lnTo>
                  <a:lnTo>
                    <a:pt x="2402702" y="1674844"/>
                  </a:lnTo>
                  <a:lnTo>
                    <a:pt x="2361381" y="1658096"/>
                  </a:lnTo>
                  <a:lnTo>
                    <a:pt x="2321277" y="1640432"/>
                  </a:lnTo>
                  <a:lnTo>
                    <a:pt x="2282454" y="1621852"/>
                  </a:lnTo>
                  <a:lnTo>
                    <a:pt x="2244979" y="1602358"/>
                  </a:lnTo>
                  <a:lnTo>
                    <a:pt x="2194166" y="1573038"/>
                  </a:lnTo>
                  <a:lnTo>
                    <a:pt x="2147624" y="1542594"/>
                  </a:lnTo>
                  <a:lnTo>
                    <a:pt x="2105378" y="1511125"/>
                  </a:lnTo>
                  <a:lnTo>
                    <a:pt x="2067452" y="1478726"/>
                  </a:lnTo>
                  <a:lnTo>
                    <a:pt x="2033871" y="1445494"/>
                  </a:lnTo>
                  <a:lnTo>
                    <a:pt x="2004659" y="1411526"/>
                  </a:lnTo>
                  <a:lnTo>
                    <a:pt x="1979842" y="1376918"/>
                  </a:lnTo>
                  <a:lnTo>
                    <a:pt x="1959444" y="1341767"/>
                  </a:lnTo>
                  <a:lnTo>
                    <a:pt x="1943489" y="1306169"/>
                  </a:lnTo>
                  <a:lnTo>
                    <a:pt x="1925009" y="1234021"/>
                  </a:lnTo>
                  <a:lnTo>
                    <a:pt x="1922534" y="1197663"/>
                  </a:lnTo>
                  <a:lnTo>
                    <a:pt x="1924600" y="1161246"/>
                  </a:lnTo>
                  <a:lnTo>
                    <a:pt x="1942459" y="1088616"/>
                  </a:lnTo>
                  <a:lnTo>
                    <a:pt x="1958300" y="1052597"/>
                  </a:lnTo>
                  <a:lnTo>
                    <a:pt x="1978782" y="1016904"/>
                  </a:lnTo>
                  <a:lnTo>
                    <a:pt x="2003930" y="981634"/>
                  </a:lnTo>
                  <a:lnTo>
                    <a:pt x="2033768" y="946883"/>
                  </a:lnTo>
                  <a:lnTo>
                    <a:pt x="2068321" y="912748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58381" y="4195064"/>
            <a:ext cx="15875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5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bâtiments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moyenne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95,38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kWh/m².an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540" y="2016378"/>
            <a:ext cx="33140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L’urgence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climatique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pour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bâti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la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formation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acteurs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8540" y="3662553"/>
            <a:ext cx="31851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indent="-190500">
              <a:lnSpc>
                <a:spcPct val="100000"/>
              </a:lnSpc>
              <a:spcBef>
                <a:spcPts val="100"/>
              </a:spcBef>
              <a:buAutoNum type="arabicPlain"/>
              <a:tabLst>
                <a:tab pos="203200" algn="l"/>
              </a:tabLst>
            </a:pPr>
            <a:r>
              <a:rPr sz="1800" dirty="0">
                <a:latin typeface="Arial"/>
                <a:cs typeface="Arial"/>
              </a:rPr>
              <a:t>-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aux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enjeux</a:t>
            </a:r>
            <a:r>
              <a:rPr sz="1800" spc="-10" dirty="0">
                <a:latin typeface="Arial"/>
                <a:cs typeface="Arial"/>
              </a:rPr>
              <a:t> climatiques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AutoNum type="arabicPlain"/>
            </a:pPr>
            <a:endParaRPr sz="1850">
              <a:latin typeface="Arial"/>
              <a:cs typeface="Arial"/>
            </a:endParaRPr>
          </a:p>
          <a:p>
            <a:pPr marL="203200" indent="-190500">
              <a:lnSpc>
                <a:spcPct val="100000"/>
              </a:lnSpc>
              <a:buAutoNum type="arabicPlain"/>
              <a:tabLst>
                <a:tab pos="203200" algn="l"/>
              </a:tabLst>
            </a:pPr>
            <a:r>
              <a:rPr sz="1800" dirty="0">
                <a:latin typeface="Arial"/>
                <a:cs typeface="Arial"/>
              </a:rPr>
              <a:t>-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À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l’intervention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l’existant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374904"/>
            <a:ext cx="4354067" cy="580491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52</a:t>
            </a:fld>
            <a:endParaRPr spc="-2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5543499"/>
            <a:ext cx="34632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7375E"/>
                </a:solidFill>
                <a:latin typeface="Arial"/>
                <a:cs typeface="Arial"/>
              </a:rPr>
              <a:t>Conserver</a:t>
            </a:r>
            <a:r>
              <a:rPr sz="2400" spc="-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7375E"/>
                </a:solidFill>
                <a:latin typeface="Arial"/>
                <a:cs typeface="Arial"/>
              </a:rPr>
              <a:t>/</a:t>
            </a:r>
            <a:r>
              <a:rPr sz="2400" spc="-10" dirty="0">
                <a:solidFill>
                  <a:srgbClr val="17375E"/>
                </a:solidFill>
                <a:latin typeface="Arial"/>
                <a:cs typeface="Arial"/>
              </a:rPr>
              <a:t> redévelopper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17375E"/>
                </a:solidFill>
                <a:latin typeface="Arial"/>
                <a:cs typeface="Arial"/>
              </a:rPr>
              <a:t>les</a:t>
            </a:r>
            <a:r>
              <a:rPr sz="2400" spc="-1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7375E"/>
                </a:solidFill>
                <a:latin typeface="Arial"/>
                <a:cs typeface="Arial"/>
              </a:rPr>
              <a:t>compétences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9352" y="0"/>
            <a:ext cx="3858767" cy="673150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53</a:t>
            </a:fld>
            <a:endParaRPr spc="-25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406" y="5685840"/>
            <a:ext cx="2576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Décarboner</a:t>
            </a:r>
            <a:r>
              <a:rPr sz="1800" spc="-1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800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fabrication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296" y="405384"/>
            <a:ext cx="3456432" cy="46070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33315" y="405384"/>
            <a:ext cx="3456432" cy="460705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54</a:t>
            </a:fld>
            <a:endParaRPr spc="-25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406" y="5970523"/>
            <a:ext cx="4987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L’entretien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:</a:t>
            </a:r>
            <a:r>
              <a:rPr sz="1800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inscrire</a:t>
            </a:r>
            <a:r>
              <a:rPr sz="1800" spc="-1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sz="1800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bâtiment</a:t>
            </a:r>
            <a:r>
              <a:rPr sz="1800" spc="-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dans</a:t>
            </a:r>
            <a:r>
              <a:rPr sz="1800" spc="-1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800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durabilité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088" y="405384"/>
            <a:ext cx="7825740" cy="525627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55</a:t>
            </a:fld>
            <a:endParaRPr spc="-25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406" y="6104635"/>
            <a:ext cx="289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Les</a:t>
            </a:r>
            <a:r>
              <a:rPr sz="1800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matériaux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sz="1800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sz="1800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réemploi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987" y="275843"/>
            <a:ext cx="7575804" cy="56829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56</a:t>
            </a:fld>
            <a:endParaRPr spc="-2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23" y="260604"/>
            <a:ext cx="7772400" cy="5829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0473" y="6215291"/>
            <a:ext cx="476186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sz="1800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centre-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ville</a:t>
            </a:r>
            <a:r>
              <a:rPr sz="1800" spc="1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ancien,</a:t>
            </a:r>
            <a:r>
              <a:rPr sz="1800" spc="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l’éco-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quartier</a:t>
            </a:r>
            <a:r>
              <a:rPr sz="1800" spc="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de 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demain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57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6779" y="188976"/>
            <a:ext cx="4175760" cy="55671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59" y="188976"/>
            <a:ext cx="4175760" cy="55671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26360" y="5907735"/>
            <a:ext cx="222250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96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Cheminée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d’un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immeuble </a:t>
            </a:r>
            <a:r>
              <a:rPr sz="1100" dirty="0">
                <a:latin typeface="Arial"/>
                <a:cs typeface="Arial"/>
              </a:rPr>
              <a:t>parisien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début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XXème_crédit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Capla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5977509" y="5907735"/>
            <a:ext cx="283781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-1079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Ancien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système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distribution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d’air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chaud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du </a:t>
            </a:r>
            <a:r>
              <a:rPr sz="1100" dirty="0">
                <a:latin typeface="Arial"/>
                <a:cs typeface="Arial"/>
              </a:rPr>
              <a:t>château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Saint-Mars-la-Brière_crédit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Capla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0887" y="6121704"/>
            <a:ext cx="4504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Les</a:t>
            </a:r>
            <a:r>
              <a:rPr sz="1800" spc="-2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centre-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ville anciens, denses</a:t>
            </a:r>
            <a:r>
              <a:rPr sz="1800" spc="-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sz="1800" spc="-1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375E"/>
                </a:solidFill>
                <a:latin typeface="Arial"/>
                <a:cs typeface="Arial"/>
              </a:rPr>
              <a:t>mitoyens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0015" y="362711"/>
            <a:ext cx="4192523" cy="55885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362711"/>
            <a:ext cx="4191000" cy="558850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0347D28-E131-6F6D-7A8C-70E37CD2C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2" t="69890" r="4688" b="3874"/>
          <a:stretch/>
        </p:blipFill>
        <p:spPr>
          <a:xfrm>
            <a:off x="215516" y="152186"/>
            <a:ext cx="8712968" cy="6403335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65E5D88-32CF-34D3-8A77-0120DB569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539530"/>
          </a:xfrm>
        </p:spPr>
        <p:txBody>
          <a:bodyPr>
            <a:normAutofit/>
          </a:bodyPr>
          <a:lstStyle/>
          <a:p>
            <a:r>
              <a:rPr lang="fr-FR" sz="1300" b="1" cap="all" dirty="0">
                <a:latin typeface="Arial" panose="020B0604020202020204" pitchFamily="34" charset="0"/>
                <a:cs typeface="Arial" panose="020B0604020202020204" pitchFamily="34" charset="0"/>
              </a:rPr>
              <a:t>LA RT 1974, SUITE AU PREMIER CHOC PÉTROLIER</a:t>
            </a:r>
          </a:p>
          <a:p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- bâtiments neufs d’habitation uniquement </a:t>
            </a:r>
          </a:p>
          <a:p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- objectif de baisser de 25% la consommation énergétique des bâtiments (fine couche d’isolation et l’installation d’une régulation automatique des systèmes de chauffage) </a:t>
            </a:r>
          </a:p>
          <a:p>
            <a:endParaRPr lang="fr-FR" sz="13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300" b="1" cap="all" dirty="0">
                <a:latin typeface="Arial" panose="020B0604020202020204" pitchFamily="34" charset="0"/>
                <a:cs typeface="Arial" panose="020B0604020202020204" pitchFamily="34" charset="0"/>
              </a:rPr>
              <a:t>LA RT 1982, SUITE AU SECOND CHOC PÉTROLIER</a:t>
            </a:r>
          </a:p>
          <a:p>
            <a:r>
              <a:rPr lang="fr-FR" sz="1300" b="1" cap="all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objectif  : réduction de 20% de la consommation d’énergie des bâtiments par rapport à la RT 1974.</a:t>
            </a:r>
          </a:p>
          <a:p>
            <a:pPr fontAlgn="base"/>
            <a:endParaRPr lang="fr-FR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300" b="1" cap="all" dirty="0">
                <a:latin typeface="Arial" panose="020B0604020202020204" pitchFamily="34" charset="0"/>
                <a:cs typeface="Arial" panose="020B0604020202020204" pitchFamily="34" charset="0"/>
              </a:rPr>
              <a:t>LA RT 1988, EXTENSION AUX BÂTIMENTS TERTIAIRES</a:t>
            </a:r>
          </a:p>
          <a:p>
            <a:pPr fontAlgn="base"/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- exigences de performances minimales de l’enveloppe et des systèmes mis en place. La RT 1988 est étendue aux bâtiments non résidentiels.</a:t>
            </a:r>
          </a:p>
          <a:p>
            <a:endParaRPr lang="fr-FR" sz="13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300" b="1" cap="all" dirty="0">
                <a:latin typeface="Arial" panose="020B0604020202020204" pitchFamily="34" charset="0"/>
                <a:cs typeface="Arial" panose="020B0604020202020204" pitchFamily="34" charset="0"/>
              </a:rPr>
              <a:t>LA RT 2005, PRISE EN COMPTE DU BIOCLIMATISME ET DES ÉNERGIES RENOUVELABLES</a:t>
            </a:r>
          </a:p>
          <a:p>
            <a:pPr fontAlgn="base"/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Cette réglementation reprend les bases de la RT2000, avec une augmentation des 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  <a:hlinkClick r:id="rId3" tooltip="exigence consommation rt20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exigences de consommations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 et des gardes fous. La RT2005 vise une nouvelle baisse de 15% de la consommation énergétique des bâtiments neufs et des extensions.</a:t>
            </a:r>
          </a:p>
          <a:p>
            <a:endParaRPr lang="fr-FR" sz="13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300" b="1" cap="all" dirty="0">
                <a:latin typeface="Arial" panose="020B0604020202020204" pitchFamily="34" charset="0"/>
                <a:cs typeface="Arial" panose="020B0604020202020204" pitchFamily="34" charset="0"/>
              </a:rPr>
              <a:t>LA RT 2012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  <a:hlinkClick r:id="rId4" tooltip="batiments non concernes rt20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quelques exceptions près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, elle s’applique à tous les projets de constructions en France. Très exigeante, la RT2012 se base sur l’ancien label BBC (Bâtiment Basse Consommation). Globalement, l’exigence réglementaire a été divisée par trois entre 1974 et 2012.</a:t>
            </a:r>
          </a:p>
          <a:p>
            <a:endParaRPr lang="fr-FR" sz="13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300" b="1" cap="all" dirty="0">
                <a:latin typeface="Arial" panose="020B0604020202020204" pitchFamily="34" charset="0"/>
                <a:cs typeface="Arial" panose="020B0604020202020204" pitchFamily="34" charset="0"/>
              </a:rPr>
              <a:t>LA RE 2020 : PRISE EN COMPTE DE L’ENERGIE ET DU BILAN CARBONE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88367E4-117F-9978-BEF4-F1C7EB02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Histoire des réglementations thermiques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A20814-AEED-A299-BBE3-50329778A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E4C26B-65D1-4B1F-88A5-CD3CA228402F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799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0442" y="1872234"/>
            <a:ext cx="2044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Les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enjeux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actuels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0442" y="2969767"/>
            <a:ext cx="681228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Char char="-"/>
              <a:tabLst>
                <a:tab pos="299085" algn="l"/>
                <a:tab pos="299720" algn="l"/>
              </a:tabLst>
            </a:pPr>
            <a:r>
              <a:rPr sz="1800" dirty="0">
                <a:latin typeface="Arial"/>
                <a:cs typeface="Arial"/>
              </a:rPr>
              <a:t>La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lutte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contre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réchauffement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climatique à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travers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réduction </a:t>
            </a:r>
            <a:r>
              <a:rPr sz="1800" dirty="0">
                <a:latin typeface="Arial"/>
                <a:cs typeface="Arial"/>
              </a:rPr>
              <a:t>des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émissions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GES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plus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plus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vite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possible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-"/>
            </a:pPr>
            <a:endParaRPr sz="1850">
              <a:latin typeface="Arial"/>
              <a:cs typeface="Arial"/>
            </a:endParaRPr>
          </a:p>
          <a:p>
            <a:pPr marL="299085" marR="673735" indent="-287020">
              <a:lnSpc>
                <a:spcPct val="100000"/>
              </a:lnSpc>
              <a:spcBef>
                <a:spcPts val="5"/>
              </a:spcBef>
              <a:buChar char="-"/>
              <a:tabLst>
                <a:tab pos="299085" algn="l"/>
                <a:tab pos="299720" algn="l"/>
              </a:tabLst>
            </a:pPr>
            <a:r>
              <a:rPr sz="1800" spc="-10" dirty="0">
                <a:latin typeface="Arial"/>
                <a:cs typeface="Arial"/>
              </a:rPr>
              <a:t>L’adaptation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au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réchauffement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climatique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notamment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à </a:t>
            </a:r>
            <a:r>
              <a:rPr sz="1800" spc="-10" dirty="0">
                <a:latin typeface="Arial"/>
                <a:cs typeface="Arial"/>
              </a:rPr>
              <a:t>l’augmentation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températures,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au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risque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plus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élevé d’inondations,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à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sécheresse…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3047" y="881096"/>
            <a:ext cx="1237746" cy="14997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1490</Words>
  <Application>Microsoft Office PowerPoint</Application>
  <PresentationFormat>Affichage à l'écran (4:3)</PresentationFormat>
  <Paragraphs>252</Paragraphs>
  <Slides>57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2" baseType="lpstr">
      <vt:lpstr>Arial</vt:lpstr>
      <vt:lpstr>Arial Narrow</vt:lpstr>
      <vt:lpstr>Century Gothic</vt:lpstr>
      <vt:lpstr>Wingdings</vt:lpstr>
      <vt:lpstr>Office Theme</vt:lpstr>
      <vt:lpstr>Le patrimoine, un atout pour le climat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Histoire des réglementations thermiques</vt:lpstr>
      <vt:lpstr>Présentation PowerPoint</vt:lpstr>
      <vt:lpstr>Présentation PowerPoint</vt:lpstr>
      <vt:lpstr>Quels enjeux de rénovation énergétique ?</vt:lpstr>
      <vt:lpstr>Quels enjeux de rénovation énergétique ? décarbonation ?</vt:lpstr>
      <vt:lpstr>Le CO2 émis par les bâtiments Construction / Rénovation / Exploitation</vt:lpstr>
      <vt:lpstr>Le CO2 émis par les bâtiments Construction / Rénovation / Exploitation</vt:lpstr>
      <vt:lpstr>Le CO2 émis par les bâtiments</vt:lpstr>
      <vt:lpstr>Présentation PowerPoint</vt:lpstr>
      <vt:lpstr>Présentation PowerPoint</vt:lpstr>
      <vt:lpstr>Mener la réflexion de bout en bout</vt:lpstr>
      <vt:lpstr>82 %</vt:lpstr>
      <vt:lpstr>Le problème du CO2e émis par la consommation électrique des bâtiments</vt:lpstr>
      <vt:lpstr>Le problème du CO2e émis par la consommation électrique des bâtiments</vt:lpstr>
      <vt:lpstr>L’avenir des Thermopompes (PAC)</vt:lpstr>
      <vt:lpstr>L’avenir des Thermopompes (PAC)</vt:lpstr>
      <vt:lpstr>L’avenir des Thermopompes (PAC)</vt:lpstr>
      <vt:lpstr>L’avenir des Thermopompes (PAC)</vt:lpstr>
      <vt:lpstr>L’avenir des Thermopompes (PAC)</vt:lpstr>
      <vt:lpstr>L’avenir des Thermopompes (PAC)</vt:lpstr>
      <vt:lpstr>Changer notre manière de penser</vt:lpstr>
      <vt:lpstr>Présentation PowerPoint</vt:lpstr>
      <vt:lpstr>Présentation PowerPoint</vt:lpstr>
      <vt:lpstr>Faut-il aller vers une massification de la réhabilitation ?</vt:lpstr>
      <vt:lpstr>Présentation PowerPoint</vt:lpstr>
      <vt:lpstr>Présentation PowerPoint</vt:lpstr>
      <vt:lpstr>L’approche responsable de la réhabilitation</vt:lpstr>
      <vt:lpstr>Le diagnostic</vt:lpstr>
      <vt:lpstr>Le DPE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réhabilitation des intérieurs</vt:lpstr>
      <vt:lpstr>Présentation PowerPoint</vt:lpstr>
      <vt:lpstr>Présentation PowerPoint</vt:lpstr>
      <vt:lpstr>Présentation PowerPoint</vt:lpstr>
      <vt:lpstr>Label expérimental Effinergie Patrimoine Projet labelisé : Le clos Jouve</vt:lpstr>
      <vt:lpstr>Présentation PowerPoint</vt:lpstr>
      <vt:lpstr>Présentation PowerPoint</vt:lpstr>
      <vt:lpstr>L’impact de la norme</vt:lpstr>
      <vt:lpstr>Résidence Clos Jouve – Lyon (69)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dyna guide énergivie 2008</dc:title>
  <dc:creator>collectif</dc:creator>
  <cp:lastModifiedBy>christophe poissonnier</cp:lastModifiedBy>
  <cp:revision>2</cp:revision>
  <dcterms:created xsi:type="dcterms:W3CDTF">2023-06-05T19:01:49Z</dcterms:created>
  <dcterms:modified xsi:type="dcterms:W3CDTF">2023-11-23T05:32:43Z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2023-03-26T00:00:00Z</vt:filetime>
  </property>
  <property fmtid="{D5CDD505-2E9C-101B-9397-08002B2CF9AE}" pid="3" name="Creator">
    <vt:lpwstr>Microsoft® PowerPoint® pour Microsoft 365</vt:lpwstr>
  </property>
  <property fmtid="{D5CDD505-2E9C-101B-9397-08002B2CF9AE}" pid="4" name="LastSaved">
    <vt:filetime>2023-06-05T00:00:00Z</vt:filetime>
  </property>
  <property fmtid="{D5CDD505-2E9C-101B-9397-08002B2CF9AE}" pid="5" name="Producer">
    <vt:lpwstr>Microsoft® PowerPoint® pour Microsoft 365</vt:lpwstr>
  </property>
</Properties>
</file>